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1" r:id="rId1"/>
  </p:sldMasterIdLst>
  <p:notesMasterIdLst>
    <p:notesMasterId r:id="rId26"/>
  </p:notesMasterIdLst>
  <p:sldIdLst>
    <p:sldId id="298" r:id="rId2"/>
    <p:sldId id="2147378107" r:id="rId3"/>
    <p:sldId id="333" r:id="rId4"/>
    <p:sldId id="300" r:id="rId5"/>
    <p:sldId id="331" r:id="rId6"/>
    <p:sldId id="324" r:id="rId7"/>
    <p:sldId id="304" r:id="rId8"/>
    <p:sldId id="337" r:id="rId9"/>
    <p:sldId id="339" r:id="rId10"/>
    <p:sldId id="326" r:id="rId11"/>
    <p:sldId id="338" r:id="rId12"/>
    <p:sldId id="2147378096" r:id="rId13"/>
    <p:sldId id="2147378098" r:id="rId14"/>
    <p:sldId id="2147378101" r:id="rId15"/>
    <p:sldId id="2147378102" r:id="rId16"/>
    <p:sldId id="2147378100" r:id="rId17"/>
    <p:sldId id="2147378103" r:id="rId18"/>
    <p:sldId id="2147378095" r:id="rId19"/>
    <p:sldId id="327" r:id="rId20"/>
    <p:sldId id="2147378104" r:id="rId21"/>
    <p:sldId id="2147378105" r:id="rId22"/>
    <p:sldId id="2147378106" r:id="rId23"/>
    <p:sldId id="2147378111" r:id="rId24"/>
    <p:sldId id="2147378109" r:id="rId25"/>
  </p:sldIdLst>
  <p:sldSz cx="12852400" cy="7235825"/>
  <p:notesSz cx="6858000" cy="9144000"/>
  <p:custDataLst>
    <p:tags r:id="rId27"/>
  </p:custDataLst>
  <p:defaultTextStyle>
    <a:defPPr>
      <a:defRPr lang="zh-CN"/>
    </a:defPPr>
    <a:lvl1pPr marL="0" algn="l" defTabSz="963930" rtl="0" eaLnBrk="1" latinLnBrk="0" hangingPunct="1">
      <a:defRPr sz="1900" kern="1200">
        <a:solidFill>
          <a:schemeClr val="tx1"/>
        </a:solidFill>
        <a:latin typeface="+mn-lt"/>
        <a:ea typeface="+mn-ea"/>
        <a:cs typeface="+mn-cs"/>
      </a:defRPr>
    </a:lvl1pPr>
    <a:lvl2pPr marL="481965" algn="l" defTabSz="963930" rtl="0" eaLnBrk="1" latinLnBrk="0" hangingPunct="1">
      <a:defRPr sz="1900" kern="1200">
        <a:solidFill>
          <a:schemeClr val="tx1"/>
        </a:solidFill>
        <a:latin typeface="+mn-lt"/>
        <a:ea typeface="+mn-ea"/>
        <a:cs typeface="+mn-cs"/>
      </a:defRPr>
    </a:lvl2pPr>
    <a:lvl3pPr marL="963930" algn="l" defTabSz="963930" rtl="0" eaLnBrk="1" latinLnBrk="0" hangingPunct="1">
      <a:defRPr sz="1900" kern="1200">
        <a:solidFill>
          <a:schemeClr val="tx1"/>
        </a:solidFill>
        <a:latin typeface="+mn-lt"/>
        <a:ea typeface="+mn-ea"/>
        <a:cs typeface="+mn-cs"/>
      </a:defRPr>
    </a:lvl3pPr>
    <a:lvl4pPr marL="1446530" algn="l" defTabSz="963930" rtl="0" eaLnBrk="1" latinLnBrk="0" hangingPunct="1">
      <a:defRPr sz="1900" kern="1200">
        <a:solidFill>
          <a:schemeClr val="tx1"/>
        </a:solidFill>
        <a:latin typeface="+mn-lt"/>
        <a:ea typeface="+mn-ea"/>
        <a:cs typeface="+mn-cs"/>
      </a:defRPr>
    </a:lvl4pPr>
    <a:lvl5pPr marL="1928495" algn="l" defTabSz="963930" rtl="0" eaLnBrk="1" latinLnBrk="0" hangingPunct="1">
      <a:defRPr sz="1900" kern="1200">
        <a:solidFill>
          <a:schemeClr val="tx1"/>
        </a:solidFill>
        <a:latin typeface="+mn-lt"/>
        <a:ea typeface="+mn-ea"/>
        <a:cs typeface="+mn-cs"/>
      </a:defRPr>
    </a:lvl5pPr>
    <a:lvl6pPr marL="2410460" algn="l" defTabSz="963930" rtl="0" eaLnBrk="1" latinLnBrk="0" hangingPunct="1">
      <a:defRPr sz="1900" kern="1200">
        <a:solidFill>
          <a:schemeClr val="tx1"/>
        </a:solidFill>
        <a:latin typeface="+mn-lt"/>
        <a:ea typeface="+mn-ea"/>
        <a:cs typeface="+mn-cs"/>
      </a:defRPr>
    </a:lvl6pPr>
    <a:lvl7pPr marL="2892425" algn="l" defTabSz="963930" rtl="0" eaLnBrk="1" latinLnBrk="0" hangingPunct="1">
      <a:defRPr sz="1900" kern="1200">
        <a:solidFill>
          <a:schemeClr val="tx1"/>
        </a:solidFill>
        <a:latin typeface="+mn-lt"/>
        <a:ea typeface="+mn-ea"/>
        <a:cs typeface="+mn-cs"/>
      </a:defRPr>
    </a:lvl7pPr>
    <a:lvl8pPr marL="3375025" algn="l" defTabSz="963930" rtl="0" eaLnBrk="1" latinLnBrk="0" hangingPunct="1">
      <a:defRPr sz="1900" kern="1200">
        <a:solidFill>
          <a:schemeClr val="tx1"/>
        </a:solidFill>
        <a:latin typeface="+mn-lt"/>
        <a:ea typeface="+mn-ea"/>
        <a:cs typeface="+mn-cs"/>
      </a:defRPr>
    </a:lvl8pPr>
    <a:lvl9pPr marL="3856990" algn="l" defTabSz="963930"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9">
          <p15:clr>
            <a:srgbClr val="A4A3A4"/>
          </p15:clr>
        </p15:guide>
        <p15:guide id="2" pos="40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656D"/>
    <a:srgbClr val="977D5C"/>
    <a:srgbClr val="2810FE"/>
    <a:srgbClr val="1BB14B"/>
    <a:srgbClr val="FFFFFF"/>
    <a:srgbClr val="EEFADE"/>
    <a:srgbClr val="2D65A2"/>
    <a:srgbClr val="0C183C"/>
    <a:srgbClr val="1574A8"/>
    <a:srgbClr val="1E43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16" autoAdjust="0"/>
    <p:restoredTop sz="87529" autoAdjust="0"/>
  </p:normalViewPr>
  <p:slideViewPr>
    <p:cSldViewPr snapToGrid="0">
      <p:cViewPr varScale="1">
        <p:scale>
          <a:sx n="94" d="100"/>
          <a:sy n="94" d="100"/>
        </p:scale>
        <p:origin x="1074" y="96"/>
      </p:cViewPr>
      <p:guideLst>
        <p:guide orient="horz" pos="2279"/>
        <p:guide pos="4048"/>
      </p:guideLst>
    </p:cSldViewPr>
  </p:slideViewPr>
  <p:outlineViewPr>
    <p:cViewPr>
      <p:scale>
        <a:sx n="75" d="100"/>
        <a:sy n="75" d="100"/>
      </p:scale>
      <p:origin x="0" y="-7698"/>
    </p:cViewPr>
  </p:outlineViewPr>
  <p:notesTextViewPr>
    <p:cViewPr>
      <p:scale>
        <a:sx n="1" d="1"/>
        <a:sy n="1" d="1"/>
      </p:scale>
      <p:origin x="0" y="0"/>
    </p:cViewPr>
  </p:notesTextViewPr>
  <p:sorterViewPr>
    <p:cViewPr>
      <p:scale>
        <a:sx n="100" d="100"/>
        <a:sy n="100" d="100"/>
      </p:scale>
      <p:origin x="0" y="-231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印品黑体" panose="00000500000000000000" charset="-122"/>
                <a:ea typeface="印品黑体" panose="00000500000000000000"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印品黑体" panose="00000500000000000000" charset="-122"/>
                <a:ea typeface="印品黑体" panose="00000500000000000000" charset="-122"/>
              </a:defRPr>
            </a:lvl1pPr>
          </a:lstStyle>
          <a:p>
            <a:fld id="{B1004BC9-10D0-488E-A1C9-26EF1B992FBB}" type="datetimeFigureOut">
              <a:rPr lang="zh-CN" altLang="en-US" smtClean="0"/>
              <a:t>2023/8/22</a:t>
            </a:fld>
            <a:endParaRPr lang="zh-CN" altLang="en-US" dirty="0"/>
          </a:p>
        </p:txBody>
      </p:sp>
      <p:sp>
        <p:nvSpPr>
          <p:cNvPr id="4" name="幻灯片图像占位符 3"/>
          <p:cNvSpPr>
            <a:spLocks noGrp="1" noRot="1" noChangeAspect="1"/>
          </p:cNvSpPr>
          <p:nvPr>
            <p:ph type="sldImg" idx="2"/>
          </p:nvPr>
        </p:nvSpPr>
        <p:spPr>
          <a:xfrm>
            <a:off x="688975" y="1143000"/>
            <a:ext cx="548005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印品黑体" panose="00000500000000000000" charset="-122"/>
                <a:ea typeface="印品黑体" panose="00000500000000000000"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印品黑体" panose="00000500000000000000" charset="-122"/>
                <a:ea typeface="印品黑体" panose="00000500000000000000" charset="-122"/>
              </a:defRPr>
            </a:lvl1pPr>
          </a:lstStyle>
          <a:p>
            <a:fld id="{0461FCB8-7DA7-4196-8DB1-31AC8CDCB1BD}" type="slidenum">
              <a:rPr lang="zh-CN" altLang="en-US" smtClean="0"/>
              <a:t>‹#›</a:t>
            </a:fld>
            <a:endParaRPr lang="zh-CN" altLang="en-US" dirty="0"/>
          </a:p>
        </p:txBody>
      </p:sp>
    </p:spTree>
    <p:extLst>
      <p:ext uri="{BB962C8B-B14F-4D97-AF65-F5344CB8AC3E}">
        <p14:creationId xmlns:p14="http://schemas.microsoft.com/office/powerpoint/2010/main" val="250146910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b="0" i="0" kern="1200">
        <a:solidFill>
          <a:schemeClr val="tx1"/>
        </a:solidFill>
        <a:latin typeface="印品黑体" panose="00000500000000000000" charset="-122"/>
        <a:ea typeface="印品黑体" panose="00000500000000000000" charset="-122"/>
        <a:cs typeface="+mn-cs"/>
      </a:defRPr>
    </a:lvl1pPr>
    <a:lvl2pPr marL="457200" algn="l" defTabSz="914400" rtl="0" eaLnBrk="1" latinLnBrk="0" hangingPunct="1">
      <a:defRPr sz="1200" b="0" i="0" kern="1200">
        <a:solidFill>
          <a:schemeClr val="tx1"/>
        </a:solidFill>
        <a:latin typeface="印品黑体" panose="00000500000000000000" charset="-122"/>
        <a:ea typeface="印品黑体" panose="00000500000000000000" charset="-122"/>
        <a:cs typeface="+mn-cs"/>
      </a:defRPr>
    </a:lvl2pPr>
    <a:lvl3pPr marL="914400" algn="l" defTabSz="914400" rtl="0" eaLnBrk="1" latinLnBrk="0" hangingPunct="1">
      <a:defRPr sz="1200" b="0" i="0" kern="1200">
        <a:solidFill>
          <a:schemeClr val="tx1"/>
        </a:solidFill>
        <a:latin typeface="印品黑体" panose="00000500000000000000" charset="-122"/>
        <a:ea typeface="印品黑体" panose="00000500000000000000" charset="-122"/>
        <a:cs typeface="+mn-cs"/>
      </a:defRPr>
    </a:lvl3pPr>
    <a:lvl4pPr marL="1371600" algn="l" defTabSz="914400" rtl="0" eaLnBrk="1" latinLnBrk="0" hangingPunct="1">
      <a:defRPr sz="1200" b="0" i="0" kern="1200">
        <a:solidFill>
          <a:schemeClr val="tx1"/>
        </a:solidFill>
        <a:latin typeface="印品黑体" panose="00000500000000000000" charset="-122"/>
        <a:ea typeface="印品黑体" panose="00000500000000000000" charset="-122"/>
        <a:cs typeface="+mn-cs"/>
      </a:defRPr>
    </a:lvl4pPr>
    <a:lvl5pPr marL="1828800" algn="l" defTabSz="914400" rtl="0" eaLnBrk="1" latinLnBrk="0" hangingPunct="1">
      <a:defRPr sz="1200" b="0" i="0" kern="1200">
        <a:solidFill>
          <a:schemeClr val="tx1"/>
        </a:solidFill>
        <a:latin typeface="印品黑体" panose="00000500000000000000" charset="-122"/>
        <a:ea typeface="印品黑体" panose="000005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各位主管大家好，我是這次 </a:t>
            </a:r>
            <a:r>
              <a:rPr lang="en-US" altLang="zh-TW" dirty="0"/>
              <a:t>Dry Etch ME</a:t>
            </a:r>
            <a:r>
              <a:rPr lang="zh-TW" altLang="en-US" dirty="0"/>
              <a:t> 的實習生，這是總結兩個月實習內容的 </a:t>
            </a:r>
            <a:r>
              <a:rPr lang="en-US" altLang="zh-TW" dirty="0"/>
              <a:t>Final Presentation</a:t>
            </a:r>
            <a:r>
              <a:rPr lang="zh-TW" altLang="en-US" dirty="0"/>
              <a:t>。</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這邊就抓一種機台出來稍微說，比較常遇到的 </a:t>
            </a:r>
            <a:r>
              <a:rPr lang="en-US" altLang="zh-TW" dirty="0"/>
              <a:t>LK3</a:t>
            </a:r>
            <a:r>
              <a:rPr lang="zh-TW" altLang="en-US" dirty="0"/>
              <a:t> 機台，左邊看到是 </a:t>
            </a:r>
            <a:r>
              <a:rPr lang="en-US" altLang="zh-TW" dirty="0" err="1"/>
              <a:t>Foup</a:t>
            </a:r>
            <a:r>
              <a:rPr lang="zh-TW" altLang="en-US" dirty="0"/>
              <a:t> 與 </a:t>
            </a:r>
            <a:r>
              <a:rPr lang="en-US" altLang="zh-TW" dirty="0"/>
              <a:t>Load Port</a:t>
            </a:r>
            <a:r>
              <a:rPr lang="zh-TW" altLang="en-US" dirty="0"/>
              <a:t>，</a:t>
            </a:r>
            <a:r>
              <a:rPr lang="en-US" altLang="zh-TW" dirty="0" err="1"/>
              <a:t>Foup</a:t>
            </a:r>
            <a:r>
              <a:rPr lang="en-US" altLang="zh-TW" dirty="0"/>
              <a:t> </a:t>
            </a:r>
            <a:r>
              <a:rPr lang="zh-TW" altLang="en-US" dirty="0"/>
              <a:t>內存放 </a:t>
            </a:r>
            <a:r>
              <a:rPr lang="en-US" altLang="zh-TW" dirty="0"/>
              <a:t>Wafer</a:t>
            </a:r>
            <a:r>
              <a:rPr lang="zh-TW" altLang="en-US" dirty="0"/>
              <a:t>，最多可以存放 </a:t>
            </a:r>
            <a:r>
              <a:rPr lang="en-US" altLang="zh-TW" dirty="0"/>
              <a:t>25</a:t>
            </a:r>
            <a:r>
              <a:rPr lang="zh-TW" altLang="en-US" dirty="0"/>
              <a:t> 片，會藉由 </a:t>
            </a:r>
            <a:r>
              <a:rPr lang="en-US" altLang="zh-TW" dirty="0"/>
              <a:t>Load Port</a:t>
            </a:r>
            <a:r>
              <a:rPr lang="zh-TW" altLang="en-US" dirty="0"/>
              <a:t> 安放好後再打開閘門，由 </a:t>
            </a:r>
            <a:r>
              <a:rPr lang="en-US" altLang="zh-TW" dirty="0"/>
              <a:t>LLM</a:t>
            </a:r>
            <a:r>
              <a:rPr lang="zh-TW" altLang="en-US" dirty="0"/>
              <a:t> </a:t>
            </a:r>
            <a:r>
              <a:rPr lang="en-US" altLang="zh-TW" dirty="0"/>
              <a:t>(</a:t>
            </a:r>
            <a:r>
              <a:rPr lang="zh-TW" altLang="en-US" dirty="0"/>
              <a:t>機械手臂</a:t>
            </a:r>
            <a:r>
              <a:rPr lang="en-US" altLang="zh-TW" dirty="0"/>
              <a:t>)</a:t>
            </a:r>
            <a:r>
              <a:rPr lang="zh-TW" altLang="en-US" dirty="0"/>
              <a:t>將 </a:t>
            </a:r>
            <a:r>
              <a:rPr lang="en-US" altLang="zh-TW" dirty="0"/>
              <a:t>Wafer</a:t>
            </a:r>
            <a:r>
              <a:rPr lang="zh-TW" altLang="en-US" dirty="0"/>
              <a:t> 送入 </a:t>
            </a:r>
            <a:r>
              <a:rPr lang="en-US" altLang="zh-TW" dirty="0"/>
              <a:t>TM</a:t>
            </a:r>
            <a:r>
              <a:rPr lang="zh-TW" altLang="en-US" dirty="0"/>
              <a:t> 內做後續蝕刻處理</a:t>
            </a:r>
            <a:endParaRPr lang="en-US" altLang="zh-TW" dirty="0"/>
          </a:p>
          <a:p>
            <a:endParaRPr lang="en-US" altLang="zh-CN" dirty="0"/>
          </a:p>
          <a:p>
            <a:r>
              <a:rPr lang="zh-TW" altLang="en-US" dirty="0"/>
              <a:t>右圖是控制 </a:t>
            </a:r>
            <a:r>
              <a:rPr lang="en-US" altLang="zh-TW" dirty="0"/>
              <a:t>chamber</a:t>
            </a:r>
            <a:r>
              <a:rPr lang="zh-TW" altLang="en-US" dirty="0"/>
              <a:t> 內調節氣壓，</a:t>
            </a:r>
            <a:r>
              <a:rPr lang="en-US" altLang="zh-TW" dirty="0"/>
              <a:t>Flow control </a:t>
            </a:r>
            <a:r>
              <a:rPr lang="zh-TW" altLang="en-US" dirty="0"/>
              <a:t>控制流入氣體，還有一些設定，在 </a:t>
            </a:r>
            <a:r>
              <a:rPr lang="en-US" altLang="zh-TW" dirty="0"/>
              <a:t>PM </a:t>
            </a:r>
            <a:r>
              <a:rPr lang="zh-TW" altLang="en-US" dirty="0"/>
              <a:t>時要將 </a:t>
            </a:r>
            <a:r>
              <a:rPr lang="en-US" altLang="zh-TW" dirty="0"/>
              <a:t>chamber</a:t>
            </a:r>
            <a:r>
              <a:rPr lang="zh-TW" altLang="en-US" dirty="0"/>
              <a:t> 轉換為 </a:t>
            </a:r>
            <a:r>
              <a:rPr lang="en-US" altLang="zh-TW" dirty="0"/>
              <a:t>PM </a:t>
            </a:r>
            <a:r>
              <a:rPr lang="zh-TW" altLang="en-US" dirty="0"/>
              <a:t>模式讓他停機。</a:t>
            </a:r>
            <a:endParaRPr lang="zh-CN" altLang="en-US" dirty="0"/>
          </a:p>
        </p:txBody>
      </p:sp>
    </p:spTree>
    <p:extLst>
      <p:ext uri="{BB962C8B-B14F-4D97-AF65-F5344CB8AC3E}">
        <p14:creationId xmlns:p14="http://schemas.microsoft.com/office/powerpoint/2010/main" val="841932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這裡先講到 </a:t>
            </a:r>
            <a:r>
              <a:rPr lang="en-US" altLang="zh-TW" dirty="0"/>
              <a:t>ESC</a:t>
            </a:r>
            <a:r>
              <a:rPr lang="zh-TW" altLang="en-US" dirty="0"/>
              <a:t>，是機台內部核心的配件，主要是提供 </a:t>
            </a:r>
            <a:r>
              <a:rPr lang="en-US" altLang="zh-TW" dirty="0"/>
              <a:t>chamber</a:t>
            </a:r>
            <a:r>
              <a:rPr lang="zh-TW" altLang="en-US" dirty="0"/>
              <a:t> 內電漿打下來作動，發生反應並且與 </a:t>
            </a:r>
            <a:r>
              <a:rPr lang="en-US" altLang="zh-TW" dirty="0"/>
              <a:t>Wafer</a:t>
            </a:r>
            <a:r>
              <a:rPr lang="zh-TW" altLang="en-US" dirty="0"/>
              <a:t> 導熱相關的部分</a:t>
            </a:r>
            <a:endParaRPr lang="en-US" altLang="zh-TW" dirty="0"/>
          </a:p>
          <a:p>
            <a:endParaRPr lang="en-US" altLang="zh-TW" dirty="0"/>
          </a:p>
          <a:p>
            <a:r>
              <a:rPr lang="zh-TW" altLang="en-US" dirty="0"/>
              <a:t>他的原理：</a:t>
            </a:r>
            <a:endParaRPr lang="en-US" altLang="zh-TW" dirty="0"/>
          </a:p>
          <a:p>
            <a:endParaRPr lang="en-US" altLang="zh-TW" dirty="0"/>
          </a:p>
          <a:p>
            <a:r>
              <a:rPr lang="zh-TW" altLang="en-US" dirty="0"/>
              <a:t>本身會吸附 </a:t>
            </a:r>
            <a:r>
              <a:rPr lang="en-US" altLang="zh-TW" dirty="0"/>
              <a:t>Wafer</a:t>
            </a:r>
            <a:r>
              <a:rPr lang="zh-TW" altLang="en-US" dirty="0"/>
              <a:t> 將 </a:t>
            </a:r>
            <a:r>
              <a:rPr lang="en-US" altLang="zh-TW" dirty="0"/>
              <a:t> Wafer </a:t>
            </a:r>
            <a:r>
              <a:rPr lang="zh-TW" altLang="en-US" dirty="0"/>
              <a:t>置中於 </a:t>
            </a:r>
            <a:r>
              <a:rPr lang="en-US" altLang="zh-TW" dirty="0"/>
              <a:t>chamber</a:t>
            </a:r>
            <a:r>
              <a:rPr lang="zh-TW" altLang="en-US" dirty="0"/>
              <a:t> 內以確保在蝕刻過程中順利 </a:t>
            </a:r>
            <a:r>
              <a:rPr lang="en-US" altLang="zh-TW" dirty="0"/>
              <a:t>Process</a:t>
            </a:r>
            <a:r>
              <a:rPr lang="zh-TW" altLang="en-US" dirty="0"/>
              <a:t>。</a:t>
            </a:r>
            <a:endParaRPr lang="en-US" altLang="zh-TW" dirty="0"/>
          </a:p>
          <a:p>
            <a:endParaRPr lang="en-US" altLang="zh-TW" dirty="0"/>
          </a:p>
          <a:p>
            <a:r>
              <a:rPr lang="en-US" altLang="zh-TW" dirty="0"/>
              <a:t>ESC HV</a:t>
            </a:r>
            <a:r>
              <a:rPr lang="zh-TW" altLang="en-US" dirty="0"/>
              <a:t>輸出正電 吸引負電荷到</a:t>
            </a:r>
            <a:r>
              <a:rPr lang="en-US" altLang="zh-TW" dirty="0"/>
              <a:t>ESC</a:t>
            </a:r>
            <a:r>
              <a:rPr lang="zh-TW" altLang="en-US" dirty="0"/>
              <a:t>表面 進而使</a:t>
            </a:r>
            <a:r>
              <a:rPr lang="en-US" altLang="zh-TW" dirty="0"/>
              <a:t>wafer</a:t>
            </a:r>
            <a:r>
              <a:rPr lang="zh-TW" altLang="en-US" dirty="0"/>
              <a:t>連同負電荷一起被吸附在</a:t>
            </a:r>
            <a:r>
              <a:rPr lang="en-US" altLang="zh-TW" dirty="0"/>
              <a:t>ESC</a:t>
            </a:r>
            <a:r>
              <a:rPr lang="zh-TW" altLang="en-US" dirty="0"/>
              <a:t>上</a:t>
            </a:r>
            <a:endParaRPr lang="en-US" altLang="zh-TW" dirty="0"/>
          </a:p>
          <a:p>
            <a:r>
              <a:rPr lang="zh-TW" altLang="en-US" dirty="0"/>
              <a:t>導熱的部分會在下一段與 </a:t>
            </a:r>
            <a:r>
              <a:rPr lang="en-US" altLang="zh-TW" dirty="0"/>
              <a:t>chiller</a:t>
            </a:r>
            <a:r>
              <a:rPr lang="zh-TW" altLang="en-US" dirty="0"/>
              <a:t> 那些講述</a:t>
            </a:r>
            <a:endParaRPr lang="en-US" altLang="zh-TW" dirty="0"/>
          </a:p>
          <a:p>
            <a:endParaRPr lang="en-US" altLang="zh-CN" dirty="0"/>
          </a:p>
          <a:p>
            <a:endParaRPr lang="en-US" altLang="zh-CN" dirty="0"/>
          </a:p>
          <a:p>
            <a:r>
              <a:rPr lang="zh-TW" altLang="en-US" dirty="0"/>
              <a:t>右圖這邊，</a:t>
            </a:r>
            <a:r>
              <a:rPr lang="en-US" altLang="zh-CN" dirty="0"/>
              <a:t>ESC</a:t>
            </a:r>
            <a:r>
              <a:rPr lang="zh-CN" altLang="en-US" dirty="0"/>
              <a:t> </a:t>
            </a:r>
            <a:r>
              <a:rPr lang="zh-TW" altLang="en-US" dirty="0"/>
              <a:t>上會有明顯一點的三個孔洞為 </a:t>
            </a:r>
            <a:r>
              <a:rPr lang="en-US" altLang="zh-TW" dirty="0"/>
              <a:t>Lifter Pin</a:t>
            </a:r>
            <a:r>
              <a:rPr lang="zh-TW" altLang="en-US" dirty="0"/>
              <a:t> 伸出來的位置，這三根 </a:t>
            </a:r>
            <a:r>
              <a:rPr lang="en-US" altLang="zh-TW" dirty="0"/>
              <a:t>Pin</a:t>
            </a:r>
            <a:r>
              <a:rPr lang="zh-TW" altLang="en-US" dirty="0"/>
              <a:t> 使用馬達升降，將 </a:t>
            </a:r>
            <a:r>
              <a:rPr lang="en-US" altLang="zh-TW" dirty="0"/>
              <a:t>Wafer</a:t>
            </a:r>
            <a:r>
              <a:rPr lang="zh-TW" altLang="en-US" dirty="0"/>
              <a:t>頂起或放置在 </a:t>
            </a:r>
            <a:r>
              <a:rPr lang="en-US" altLang="zh-TW" dirty="0"/>
              <a:t>ESC</a:t>
            </a:r>
            <a:r>
              <a:rPr lang="zh-TW" altLang="en-US" dirty="0"/>
              <a:t> 表面上，會讓 </a:t>
            </a:r>
            <a:r>
              <a:rPr lang="en-US" altLang="zh-TW" dirty="0"/>
              <a:t>ESC</a:t>
            </a:r>
            <a:r>
              <a:rPr lang="zh-TW" altLang="en-US" dirty="0"/>
              <a:t> 與 </a:t>
            </a:r>
            <a:r>
              <a:rPr lang="en-US" altLang="zh-TW" dirty="0"/>
              <a:t>Wafer</a:t>
            </a:r>
            <a:r>
              <a:rPr lang="zh-TW" altLang="en-US" dirty="0"/>
              <a:t> 之間還留有一定的空隙，主要是要讓氣體流入。</a:t>
            </a:r>
            <a:endParaRPr lang="en-US" altLang="zh-CN" dirty="0"/>
          </a:p>
        </p:txBody>
      </p:sp>
    </p:spTree>
    <p:extLst>
      <p:ext uri="{BB962C8B-B14F-4D97-AF65-F5344CB8AC3E}">
        <p14:creationId xmlns:p14="http://schemas.microsoft.com/office/powerpoint/2010/main" val="3625472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在真空下熱量無法傳導，為了將</a:t>
            </a:r>
            <a:r>
              <a:rPr lang="en-US" altLang="zh-TW" dirty="0"/>
              <a:t>Wafer</a:t>
            </a:r>
            <a:r>
              <a:rPr lang="zh-TW" altLang="en-US" dirty="0"/>
              <a:t>散熱，使用熱傳導係數很好的氣體</a:t>
            </a:r>
            <a:r>
              <a:rPr lang="en-US" altLang="zh-TW" dirty="0"/>
              <a:t>(</a:t>
            </a:r>
            <a:r>
              <a:rPr lang="zh-TW" altLang="en-US" dirty="0"/>
              <a:t>氦氣</a:t>
            </a:r>
            <a:r>
              <a:rPr lang="en-US" altLang="zh-TW" dirty="0"/>
              <a:t>) </a:t>
            </a:r>
            <a:r>
              <a:rPr lang="zh-TW" altLang="en-US" dirty="0"/>
              <a:t>當作媒介將</a:t>
            </a:r>
            <a:r>
              <a:rPr lang="en-US" altLang="zh-TW" dirty="0"/>
              <a:t>Wafer</a:t>
            </a:r>
            <a:r>
              <a:rPr lang="zh-TW" altLang="en-US" dirty="0"/>
              <a:t>的熱量傳到</a:t>
            </a:r>
            <a:r>
              <a:rPr lang="en-US" altLang="zh-TW" dirty="0"/>
              <a:t>ESC</a:t>
            </a:r>
            <a:r>
              <a:rPr lang="zh-TW" altLang="en-US" dirty="0"/>
              <a:t>，然後</a:t>
            </a:r>
            <a:r>
              <a:rPr lang="en-US" altLang="zh-TW" dirty="0"/>
              <a:t>ESC</a:t>
            </a:r>
            <a:r>
              <a:rPr lang="zh-TW" altLang="en-US" dirty="0"/>
              <a:t>再用內部的</a:t>
            </a:r>
            <a:r>
              <a:rPr lang="en-US" altLang="zh-TW" dirty="0"/>
              <a:t>Chiller</a:t>
            </a:r>
            <a:r>
              <a:rPr lang="zh-TW" altLang="en-US" dirty="0"/>
              <a:t>冷凍液迴路冷卻</a:t>
            </a:r>
            <a:endParaRPr lang="en-US" altLang="zh-TW" dirty="0"/>
          </a:p>
          <a:p>
            <a:endParaRPr lang="en-US" altLang="zh-TW" dirty="0"/>
          </a:p>
          <a:p>
            <a:endParaRPr lang="en-US" altLang="zh-CN" dirty="0"/>
          </a:p>
          <a:p>
            <a:r>
              <a:rPr lang="en-US" altLang="zh-TW" dirty="0"/>
              <a:t>ATCC</a:t>
            </a:r>
            <a:r>
              <a:rPr lang="zh-TW" altLang="en-US" dirty="0"/>
              <a:t>：</a:t>
            </a:r>
            <a:endParaRPr lang="en-US" altLang="zh-TW" dirty="0"/>
          </a:p>
          <a:p>
            <a:endParaRPr lang="en-US" altLang="zh-TW" dirty="0"/>
          </a:p>
          <a:p>
            <a:r>
              <a:rPr lang="en-US" altLang="zh-TW" dirty="0"/>
              <a:t>ESC</a:t>
            </a:r>
            <a:r>
              <a:rPr lang="zh-TW" altLang="en-US" dirty="0"/>
              <a:t>的</a:t>
            </a:r>
            <a:r>
              <a:rPr lang="en-US" altLang="zh-TW" dirty="0"/>
              <a:t>C/E</a:t>
            </a:r>
            <a:r>
              <a:rPr lang="zh-TW" altLang="en-US" dirty="0"/>
              <a:t>內藏</a:t>
            </a:r>
            <a:r>
              <a:rPr lang="en-US" altLang="zh-TW" dirty="0"/>
              <a:t>Heater</a:t>
            </a:r>
            <a:r>
              <a:rPr lang="zh-TW" altLang="en-US" dirty="0"/>
              <a:t>的</a:t>
            </a:r>
            <a:r>
              <a:rPr lang="en-US" altLang="zh-TW" dirty="0"/>
              <a:t>ESC</a:t>
            </a:r>
            <a:r>
              <a:rPr lang="zh-TW" altLang="en-US" dirty="0"/>
              <a:t>，可以使用 </a:t>
            </a:r>
            <a:r>
              <a:rPr lang="en-US" altLang="zh-TW" dirty="0"/>
              <a:t>Heater </a:t>
            </a:r>
            <a:r>
              <a:rPr lang="zh-TW" altLang="en-US" dirty="0"/>
              <a:t>對</a:t>
            </a:r>
            <a:r>
              <a:rPr lang="en-US" altLang="zh-TW" dirty="0"/>
              <a:t>ESC</a:t>
            </a:r>
            <a:r>
              <a:rPr lang="zh-TW" altLang="en-US" dirty="0"/>
              <a:t>表面的</a:t>
            </a:r>
            <a:r>
              <a:rPr lang="en-US" altLang="zh-TW" dirty="0"/>
              <a:t>wafer</a:t>
            </a:r>
            <a:r>
              <a:rPr lang="zh-TW" altLang="en-US" dirty="0"/>
              <a:t>進行控溫，進而調整</a:t>
            </a:r>
            <a:r>
              <a:rPr lang="en-US" altLang="zh-TW" dirty="0"/>
              <a:t>wafer</a:t>
            </a:r>
            <a:r>
              <a:rPr lang="zh-TW" altLang="en-US" dirty="0"/>
              <a:t>各 區域的</a:t>
            </a:r>
            <a:r>
              <a:rPr lang="en-US" altLang="zh-TW" dirty="0"/>
              <a:t>E/R</a:t>
            </a:r>
            <a:r>
              <a:rPr lang="zh-TW" altLang="en-US" dirty="0"/>
              <a:t>達到蝕刻均勻度的控制</a:t>
            </a:r>
            <a:endParaRPr lang="en-US" altLang="zh-TW" dirty="0"/>
          </a:p>
          <a:p>
            <a:endParaRPr lang="en-US" altLang="zh-CN" dirty="0"/>
          </a:p>
          <a:p>
            <a:endParaRPr lang="zh-CN" altLang="en-US" dirty="0"/>
          </a:p>
        </p:txBody>
      </p:sp>
    </p:spTree>
    <p:extLst>
      <p:ext uri="{BB962C8B-B14F-4D97-AF65-F5344CB8AC3E}">
        <p14:creationId xmlns:p14="http://schemas.microsoft.com/office/powerpoint/2010/main" val="3355205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使用旋轉的元件 </a:t>
            </a:r>
            <a:r>
              <a:rPr lang="en-US" altLang="zh-TW" dirty="0"/>
              <a:t>(Rotor)</a:t>
            </a:r>
            <a:r>
              <a:rPr lang="zh-TW" altLang="en-US" dirty="0"/>
              <a:t> 迴轉將氣體封閉、壓縮後排出 </a:t>
            </a:r>
            <a:endParaRPr lang="en-US" altLang="zh-TW" dirty="0"/>
          </a:p>
          <a:p>
            <a:r>
              <a:rPr lang="zh-TW" altLang="en-US" dirty="0"/>
              <a:t>將潤滑油與真空管線隔離因此不用擔心潤滑油的逆流與汙染</a:t>
            </a:r>
            <a:endParaRPr lang="zh-CN" altLang="en-US" dirty="0"/>
          </a:p>
        </p:txBody>
      </p:sp>
    </p:spTree>
    <p:extLst>
      <p:ext uri="{BB962C8B-B14F-4D97-AF65-F5344CB8AC3E}">
        <p14:creationId xmlns:p14="http://schemas.microsoft.com/office/powerpoint/2010/main" val="3287417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注意點： ・腔體壓力太高不能使用 ・使用磁浮的方式將葉片轉動的摩擦力減到最低因此可以高速的排氣 ・如果瞬間有大量氣體灌入</a:t>
            </a:r>
            <a:r>
              <a:rPr lang="en-US" altLang="ja-JP" dirty="0"/>
              <a:t>TMP</a:t>
            </a:r>
            <a:r>
              <a:rPr lang="ja-JP" altLang="en-US" dirty="0"/>
              <a:t>可能會導致葉片損壞</a:t>
            </a:r>
            <a:endParaRPr lang="en-US" altLang="ja-JP" dirty="0"/>
          </a:p>
          <a:p>
            <a:r>
              <a:rPr lang="zh-TW" altLang="en-US" dirty="0"/>
              <a:t>本身使用必須在氣壓較小，也就是腔室內氣體粒子較少的時候使用，若在機台操作不當時若導致大量回壓到 </a:t>
            </a:r>
            <a:r>
              <a:rPr lang="en-US" altLang="zh-TW" dirty="0"/>
              <a:t>TMP</a:t>
            </a:r>
            <a:r>
              <a:rPr lang="zh-TW" altLang="en-US" dirty="0"/>
              <a:t>，可能會使得 </a:t>
            </a:r>
            <a:r>
              <a:rPr lang="en-US" altLang="zh-TW" dirty="0"/>
              <a:t>TMP</a:t>
            </a:r>
            <a:r>
              <a:rPr lang="zh-TW" altLang="en-US" dirty="0"/>
              <a:t> 炸掉的疑慮，所以使用上要很小心</a:t>
            </a:r>
            <a:endParaRPr lang="en-US" altLang="zh-TW" dirty="0"/>
          </a:p>
          <a:p>
            <a:endParaRPr lang="zh-CN" altLang="en-US" dirty="0"/>
          </a:p>
        </p:txBody>
      </p:sp>
    </p:spTree>
    <p:extLst>
      <p:ext uri="{BB962C8B-B14F-4D97-AF65-F5344CB8AC3E}">
        <p14:creationId xmlns:p14="http://schemas.microsoft.com/office/powerpoint/2010/main" val="2288942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功用： </a:t>
            </a:r>
            <a:r>
              <a:rPr lang="en-US" altLang="zh-TW" dirty="0"/>
              <a:t>1.</a:t>
            </a:r>
            <a:r>
              <a:rPr lang="zh-TW" altLang="en-US" dirty="0"/>
              <a:t>調整開關角度 調整抽氣面積 調整腔體壓力 </a:t>
            </a:r>
            <a:r>
              <a:rPr lang="en-US" altLang="zh-TW" dirty="0"/>
              <a:t>2.</a:t>
            </a:r>
            <a:r>
              <a:rPr lang="zh-TW" altLang="en-US" dirty="0"/>
              <a:t>將</a:t>
            </a:r>
            <a:r>
              <a:rPr lang="en-US" altLang="zh-TW" dirty="0"/>
              <a:t>TMP</a:t>
            </a:r>
            <a:r>
              <a:rPr lang="zh-TW" altLang="en-US" dirty="0"/>
              <a:t>與</a:t>
            </a:r>
            <a:r>
              <a:rPr lang="en-US" altLang="zh-TW" dirty="0"/>
              <a:t>Chamber</a:t>
            </a:r>
            <a:r>
              <a:rPr lang="zh-TW" altLang="en-US" dirty="0"/>
              <a:t>隔離</a:t>
            </a:r>
            <a:r>
              <a:rPr lang="en-US" altLang="zh-TW" dirty="0"/>
              <a:t>(</a:t>
            </a:r>
            <a:r>
              <a:rPr lang="zh-TW" altLang="en-US" dirty="0"/>
              <a:t>保護</a:t>
            </a:r>
            <a:r>
              <a:rPr lang="en-US" altLang="zh-TW" dirty="0"/>
              <a:t>TMP)</a:t>
            </a:r>
            <a:endParaRPr lang="zh-CN" altLang="en-US" dirty="0"/>
          </a:p>
        </p:txBody>
      </p:sp>
    </p:spTree>
    <p:extLst>
      <p:ext uri="{BB962C8B-B14F-4D97-AF65-F5344CB8AC3E}">
        <p14:creationId xmlns:p14="http://schemas.microsoft.com/office/powerpoint/2010/main" val="3976015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所以 </a:t>
            </a:r>
            <a:r>
              <a:rPr lang="en-US" altLang="zh-TW" dirty="0"/>
              <a:t>Chamber </a:t>
            </a:r>
            <a:r>
              <a:rPr lang="zh-TW" altLang="en-US" dirty="0"/>
              <a:t>內部氣壓控制會藉由 </a:t>
            </a:r>
            <a:r>
              <a:rPr lang="en-US" altLang="zh-TW" dirty="0"/>
              <a:t>Dry Pump </a:t>
            </a:r>
            <a:r>
              <a:rPr lang="zh-TW" altLang="en-US" dirty="0"/>
              <a:t>與 </a:t>
            </a:r>
            <a:r>
              <a:rPr lang="en-US" altLang="zh-TW" dirty="0"/>
              <a:t>TMP</a:t>
            </a:r>
            <a:r>
              <a:rPr lang="zh-TW" altLang="en-US" dirty="0"/>
              <a:t> 去抽氣處理，將腔室內的氣體分子帶走，會先由粗抽將氣壓降低之後，達到 </a:t>
            </a:r>
            <a:r>
              <a:rPr lang="en-US" altLang="zh-TW" dirty="0"/>
              <a:t>250m Torr</a:t>
            </a:r>
            <a:r>
              <a:rPr lang="zh-TW" altLang="en-US" dirty="0"/>
              <a:t> 以後 </a:t>
            </a:r>
            <a:r>
              <a:rPr lang="en-US" altLang="zh-TW" dirty="0"/>
              <a:t>(</a:t>
            </a:r>
            <a:r>
              <a:rPr lang="zh-TW" altLang="en-US" dirty="0"/>
              <a:t>降不下去了</a:t>
            </a:r>
            <a:r>
              <a:rPr lang="en-US" altLang="zh-TW" dirty="0"/>
              <a:t>)</a:t>
            </a:r>
            <a:r>
              <a:rPr lang="zh-TW" altLang="en-US" dirty="0"/>
              <a:t>，會將由 </a:t>
            </a:r>
            <a:r>
              <a:rPr lang="en-US" altLang="zh-TW" dirty="0"/>
              <a:t>APC</a:t>
            </a:r>
            <a:r>
              <a:rPr lang="zh-TW" altLang="en-US" dirty="0"/>
              <a:t> 去控制氣閘開放的角度來調整抽氣面積</a:t>
            </a:r>
            <a:endParaRPr lang="en-US" altLang="zh-TW" dirty="0"/>
          </a:p>
          <a:p>
            <a:r>
              <a:rPr lang="zh-TW" altLang="en-US" dirty="0"/>
              <a:t>去調整氣體壓力，也是保護 </a:t>
            </a:r>
            <a:r>
              <a:rPr lang="en-US" altLang="zh-TW" dirty="0"/>
              <a:t>TMP </a:t>
            </a:r>
            <a:r>
              <a:rPr lang="zh-TW" altLang="en-US" dirty="0"/>
              <a:t>受太大壓力變化炸掉，最後再由 </a:t>
            </a:r>
            <a:r>
              <a:rPr lang="en-US" altLang="zh-TW" dirty="0"/>
              <a:t>TMP</a:t>
            </a:r>
            <a:r>
              <a:rPr lang="zh-TW" altLang="en-US" dirty="0"/>
              <a:t> 去將 </a:t>
            </a:r>
            <a:r>
              <a:rPr lang="en-US" altLang="zh-TW" dirty="0"/>
              <a:t>chamber</a:t>
            </a:r>
            <a:r>
              <a:rPr lang="zh-TW" altLang="en-US" dirty="0"/>
              <a:t> 內抽至接近真空狀態，來達成蝕刻所需要的狀態。</a:t>
            </a:r>
            <a:endParaRPr lang="zh-CN" altLang="en-US" dirty="0"/>
          </a:p>
        </p:txBody>
      </p:sp>
    </p:spTree>
    <p:extLst>
      <p:ext uri="{BB962C8B-B14F-4D97-AF65-F5344CB8AC3E}">
        <p14:creationId xmlns:p14="http://schemas.microsoft.com/office/powerpoint/2010/main" val="2631437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氣體條件、機台性能來搭配出不同的</a:t>
            </a:r>
            <a:r>
              <a:rPr lang="en-US" altLang="zh-TW" dirty="0"/>
              <a:t>Parts</a:t>
            </a:r>
            <a:r>
              <a:rPr lang="zh-TW" altLang="en-US" dirty="0"/>
              <a:t>，所以不同機台的 </a:t>
            </a:r>
            <a:r>
              <a:rPr lang="en-US" altLang="zh-TW" dirty="0"/>
              <a:t>Parts </a:t>
            </a:r>
            <a:r>
              <a:rPr lang="zh-TW" altLang="en-US" dirty="0"/>
              <a:t>設計會有不同</a:t>
            </a:r>
            <a:br>
              <a:rPr lang="en-US" altLang="zh-TW" dirty="0"/>
            </a:br>
            <a:endParaRPr lang="zh-CN" altLang="en-US" dirty="0"/>
          </a:p>
        </p:txBody>
      </p:sp>
    </p:spTree>
    <p:extLst>
      <p:ext uri="{BB962C8B-B14F-4D97-AF65-F5344CB8AC3E}">
        <p14:creationId xmlns:p14="http://schemas.microsoft.com/office/powerpoint/2010/main" val="915715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760005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dirty="0">
                <a:effectLst/>
              </a:rPr>
              <a:t>那為何要做</a:t>
            </a:r>
            <a:r>
              <a:rPr lang="en-US" altLang="zh-TW" dirty="0">
                <a:effectLst/>
              </a:rPr>
              <a:t>Life time</a:t>
            </a:r>
            <a:r>
              <a:rPr lang="zh-TW" altLang="en-US" dirty="0">
                <a:effectLst/>
              </a:rPr>
              <a:t>評估，就是公司近期預算考量，要減少 </a:t>
            </a:r>
            <a:r>
              <a:rPr lang="en-US" altLang="zh-TW" dirty="0">
                <a:effectLst/>
              </a:rPr>
              <a:t>cost</a:t>
            </a:r>
            <a:r>
              <a:rPr lang="zh-TW" altLang="en-US" dirty="0">
                <a:effectLst/>
              </a:rPr>
              <a:t> 的，所以我們就從機台 </a:t>
            </a:r>
            <a:r>
              <a:rPr lang="en-US" altLang="zh-TW" dirty="0">
                <a:effectLst/>
              </a:rPr>
              <a:t>Parts </a:t>
            </a:r>
            <a:r>
              <a:rPr lang="zh-TW" altLang="en-US" dirty="0">
                <a:effectLst/>
              </a:rPr>
              <a:t>上 </a:t>
            </a:r>
            <a:r>
              <a:rPr lang="en-US" altLang="zh-TW" dirty="0">
                <a:effectLst/>
              </a:rPr>
              <a:t>MTBC</a:t>
            </a:r>
            <a:r>
              <a:rPr lang="zh-TW" altLang="en-US" dirty="0">
                <a:effectLst/>
              </a:rPr>
              <a:t>少的 </a:t>
            </a:r>
            <a:r>
              <a:rPr lang="en-US" altLang="zh-TW" dirty="0">
                <a:effectLst/>
              </a:rPr>
              <a:t>Parts</a:t>
            </a:r>
            <a:r>
              <a:rPr lang="zh-TW" altLang="en-US" dirty="0">
                <a:effectLst/>
              </a:rPr>
              <a:t>去做評測，我們針對課上</a:t>
            </a:r>
            <a:r>
              <a:rPr lang="en-US" altLang="zh-TW" dirty="0">
                <a:effectLst/>
              </a:rPr>
              <a:t>RK5</a:t>
            </a:r>
            <a:r>
              <a:rPr lang="zh-TW" altLang="en-US" dirty="0">
                <a:effectLst/>
              </a:rPr>
              <a:t>機型，我們課目前在評估說 </a:t>
            </a:r>
            <a:r>
              <a:rPr lang="en-US" altLang="zh-TW" dirty="0">
                <a:effectLst/>
              </a:rPr>
              <a:t>Cover Ring</a:t>
            </a:r>
            <a:r>
              <a:rPr lang="zh-TW" altLang="en-US" dirty="0">
                <a:effectLst/>
              </a:rPr>
              <a:t>，至於為何想做評估這件事情是因為 </a:t>
            </a:r>
            <a:r>
              <a:rPr lang="en-US" altLang="zh-TW" dirty="0">
                <a:effectLst/>
              </a:rPr>
              <a:t>MTBC (</a:t>
            </a:r>
            <a:r>
              <a:rPr lang="en-US" altLang="zh-TW" dirty="0" err="1">
                <a:effectLst/>
              </a:rPr>
              <a:t>RFTime</a:t>
            </a:r>
            <a:r>
              <a:rPr lang="en-US" altLang="zh-TW" dirty="0">
                <a:effectLst/>
              </a:rPr>
              <a:t> </a:t>
            </a:r>
            <a:r>
              <a:rPr lang="zh-TW" altLang="en-US" dirty="0">
                <a:effectLst/>
              </a:rPr>
              <a:t>週期</a:t>
            </a:r>
            <a:r>
              <a:rPr lang="en-US" altLang="zh-TW" dirty="0">
                <a:effectLst/>
              </a:rPr>
              <a:t>)</a:t>
            </a:r>
            <a:r>
              <a:rPr lang="zh-TW" altLang="en-US" dirty="0">
                <a:effectLst/>
              </a:rPr>
              <a:t>，這個 </a:t>
            </a:r>
            <a:r>
              <a:rPr lang="en-US" altLang="zh-TW" dirty="0">
                <a:effectLst/>
              </a:rPr>
              <a:t>C/R </a:t>
            </a:r>
            <a:r>
              <a:rPr lang="zh-TW" altLang="en-US" dirty="0">
                <a:effectLst/>
              </a:rPr>
              <a:t>的 </a:t>
            </a:r>
            <a:r>
              <a:rPr lang="en-US" altLang="zh-TW" dirty="0">
                <a:effectLst/>
              </a:rPr>
              <a:t>RF time </a:t>
            </a:r>
            <a:r>
              <a:rPr lang="zh-TW" altLang="en-US" dirty="0">
                <a:effectLst/>
              </a:rPr>
              <a:t>只有 </a:t>
            </a:r>
            <a:r>
              <a:rPr lang="en-US" altLang="zh-TW" dirty="0">
                <a:effectLst/>
              </a:rPr>
              <a:t>200 </a:t>
            </a:r>
            <a:r>
              <a:rPr lang="en-US" altLang="zh-TW" dirty="0" err="1">
                <a:effectLst/>
              </a:rPr>
              <a:t>hrs</a:t>
            </a:r>
            <a:r>
              <a:rPr lang="zh-TW" altLang="en-US" dirty="0">
                <a:effectLst/>
              </a:rPr>
              <a:t>，這週期大約就是 </a:t>
            </a:r>
            <a:r>
              <a:rPr lang="en-US" altLang="zh-TW" dirty="0">
                <a:effectLst/>
              </a:rPr>
              <a:t>14 </a:t>
            </a:r>
            <a:r>
              <a:rPr lang="zh-TW" altLang="en-US" dirty="0">
                <a:effectLst/>
              </a:rPr>
              <a:t>天，</a:t>
            </a:r>
            <a:r>
              <a:rPr lang="en-US" altLang="zh-TW" dirty="0">
                <a:effectLst/>
              </a:rPr>
              <a:t>PM Cycle</a:t>
            </a:r>
            <a:r>
              <a:rPr lang="zh-TW" altLang="en-US" dirty="0">
                <a:effectLst/>
              </a:rPr>
              <a:t> 時間很短，表示消耗很快，常常需要去替換這個 </a:t>
            </a:r>
            <a:r>
              <a:rPr lang="en-US" altLang="zh-TW" dirty="0">
                <a:effectLst/>
              </a:rPr>
              <a:t>Parts</a:t>
            </a:r>
            <a:r>
              <a:rPr lang="zh-TW" altLang="en-US" dirty="0">
                <a:effectLst/>
              </a:rPr>
              <a:t>， 會佔一定比例 </a:t>
            </a:r>
            <a:r>
              <a:rPr lang="en-US" altLang="zh-TW" dirty="0">
                <a:effectLst/>
              </a:rPr>
              <a:t>Cost</a:t>
            </a:r>
            <a:r>
              <a:rPr lang="zh-TW" altLang="en-US" dirty="0">
                <a:effectLst/>
              </a:rPr>
              <a:t>，</a:t>
            </a:r>
            <a:r>
              <a:rPr lang="en-US" altLang="zh-TW" dirty="0">
                <a:effectLst/>
              </a:rPr>
              <a:t>Cost </a:t>
            </a:r>
            <a:r>
              <a:rPr lang="zh-TW" altLang="en-US" dirty="0">
                <a:effectLst/>
              </a:rPr>
              <a:t>會增加。</a:t>
            </a:r>
            <a:endParaRPr lang="en-US" altLang="zh-TW" dirty="0">
              <a:effectLst/>
            </a:endParaRPr>
          </a:p>
          <a:p>
            <a:pPr rtl="0"/>
            <a:r>
              <a:rPr lang="zh-TW" altLang="en-US" dirty="0">
                <a:effectLst/>
              </a:rPr>
              <a:t> </a:t>
            </a:r>
          </a:p>
          <a:p>
            <a:endParaRPr lang="zh-TW" altLang="en-US" dirty="0"/>
          </a:p>
        </p:txBody>
      </p:sp>
    </p:spTree>
    <p:extLst>
      <p:ext uri="{BB962C8B-B14F-4D97-AF65-F5344CB8AC3E}">
        <p14:creationId xmlns:p14="http://schemas.microsoft.com/office/powerpoint/2010/main" val="91736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dirty="0">
                <a:effectLst/>
              </a:rPr>
              <a:t>所以有把一塊 </a:t>
            </a:r>
            <a:r>
              <a:rPr lang="en-US" altLang="zh-TW" dirty="0">
                <a:effectLst/>
              </a:rPr>
              <a:t>Run </a:t>
            </a:r>
            <a:r>
              <a:rPr lang="zh-TW" altLang="en-US" dirty="0">
                <a:effectLst/>
              </a:rPr>
              <a:t>過一百兩百小時的 </a:t>
            </a:r>
            <a:r>
              <a:rPr lang="en-US" altLang="zh-TW" dirty="0">
                <a:effectLst/>
              </a:rPr>
              <a:t>Cover Ring </a:t>
            </a:r>
            <a:r>
              <a:rPr lang="zh-TW" altLang="en-US" dirty="0">
                <a:effectLst/>
              </a:rPr>
              <a:t>拿去給原廠回去測量消耗量，發現說以現在 </a:t>
            </a:r>
            <a:r>
              <a:rPr lang="en-US" altLang="zh-TW" dirty="0">
                <a:effectLst/>
              </a:rPr>
              <a:t>Process </a:t>
            </a:r>
            <a:r>
              <a:rPr lang="zh-TW" altLang="en-US" dirty="0">
                <a:effectLst/>
              </a:rPr>
              <a:t>的環境其實可延長到</a:t>
            </a:r>
            <a:r>
              <a:rPr lang="en-US" altLang="zh-TW" dirty="0">
                <a:effectLst/>
              </a:rPr>
              <a:t>700</a:t>
            </a:r>
            <a:r>
              <a:rPr lang="zh-TW" altLang="en-US" dirty="0">
                <a:effectLst/>
              </a:rPr>
              <a:t>、</a:t>
            </a:r>
            <a:r>
              <a:rPr lang="en-US" altLang="zh-TW" dirty="0">
                <a:effectLst/>
              </a:rPr>
              <a:t>800</a:t>
            </a:r>
            <a:r>
              <a:rPr lang="zh-TW" altLang="en-US" dirty="0">
                <a:effectLst/>
              </a:rPr>
              <a:t>小時左右是沒問題的，所以才評估說延長到 </a:t>
            </a:r>
            <a:r>
              <a:rPr lang="en-US" altLang="zh-TW" dirty="0">
                <a:effectLst/>
              </a:rPr>
              <a:t>600 </a:t>
            </a:r>
            <a:r>
              <a:rPr lang="zh-TW" altLang="en-US" dirty="0">
                <a:effectLst/>
              </a:rPr>
              <a:t>小時。</a:t>
            </a:r>
          </a:p>
          <a:p>
            <a:pPr rtl="0"/>
            <a:r>
              <a:rPr lang="zh-TW" altLang="en-US" dirty="0">
                <a:effectLst/>
              </a:rPr>
              <a:t> </a:t>
            </a:r>
          </a:p>
          <a:p>
            <a:pPr rtl="0"/>
            <a:r>
              <a:rPr lang="zh-TW" altLang="en-US" dirty="0">
                <a:effectLst/>
              </a:rPr>
              <a:t>報告：因為評估的東西很多，實習時間有限，學長先教我 </a:t>
            </a:r>
            <a:r>
              <a:rPr lang="en-US" altLang="zh-TW" dirty="0">
                <a:effectLst/>
              </a:rPr>
              <a:t>Defect Parts</a:t>
            </a:r>
            <a:r>
              <a:rPr lang="zh-TW" altLang="en-US" dirty="0">
                <a:effectLst/>
              </a:rPr>
              <a:t>的這個部分，延長評估會有像是 </a:t>
            </a:r>
            <a:r>
              <a:rPr lang="en-US" altLang="zh-TW" dirty="0">
                <a:effectLst/>
              </a:rPr>
              <a:t>Defect</a:t>
            </a:r>
            <a:r>
              <a:rPr lang="zh-TW" altLang="en-US" dirty="0">
                <a:effectLst/>
              </a:rPr>
              <a:t>、</a:t>
            </a:r>
            <a:r>
              <a:rPr lang="en-US" altLang="zh-TW" dirty="0">
                <a:effectLst/>
              </a:rPr>
              <a:t>Probe</a:t>
            </a:r>
            <a:r>
              <a:rPr lang="zh-TW" altLang="en-US" dirty="0">
                <a:effectLst/>
              </a:rPr>
              <a:t>、</a:t>
            </a:r>
            <a:r>
              <a:rPr lang="en-US" altLang="zh-TW" dirty="0">
                <a:effectLst/>
              </a:rPr>
              <a:t>Param</a:t>
            </a:r>
            <a:r>
              <a:rPr lang="zh-TW" altLang="en-US" dirty="0">
                <a:effectLst/>
              </a:rPr>
              <a:t>這些，因為時間有限先學怎麼撈 </a:t>
            </a:r>
            <a:r>
              <a:rPr lang="en-US" altLang="zh-TW" dirty="0">
                <a:effectLst/>
              </a:rPr>
              <a:t>Defect</a:t>
            </a:r>
            <a:r>
              <a:rPr lang="zh-TW" altLang="en-US" dirty="0">
                <a:effectLst/>
              </a:rPr>
              <a:t>，呈現如下圖</a:t>
            </a:r>
          </a:p>
          <a:p>
            <a:endParaRPr lang="zh-TW" altLang="en-US" dirty="0"/>
          </a:p>
        </p:txBody>
      </p:sp>
    </p:spTree>
    <p:extLst>
      <p:ext uri="{BB962C8B-B14F-4D97-AF65-F5344CB8AC3E}">
        <p14:creationId xmlns:p14="http://schemas.microsoft.com/office/powerpoint/2010/main" val="3700420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因為前一張單看</a:t>
            </a:r>
            <a:r>
              <a:rPr lang="en-US" altLang="zh-TW" dirty="0"/>
              <a:t> C/R</a:t>
            </a:r>
            <a:r>
              <a:rPr lang="zh-TW" altLang="en-US" dirty="0"/>
              <a:t> 的異常跳點的問題有些趨勢，所以在調出 </a:t>
            </a:r>
            <a:r>
              <a:rPr lang="en-US" altLang="zh-TW" dirty="0" err="1"/>
              <a:t>RunComplete</a:t>
            </a:r>
            <a:r>
              <a:rPr lang="en-US" altLang="zh-TW" dirty="0"/>
              <a:t> Time</a:t>
            </a:r>
            <a:r>
              <a:rPr lang="zh-TW" altLang="en-US" dirty="0"/>
              <a:t> 隨著時間軸上去看，像是 </a:t>
            </a:r>
            <a:r>
              <a:rPr lang="en-US" altLang="zh-TW" dirty="0"/>
              <a:t>GT_3000</a:t>
            </a:r>
            <a:r>
              <a:rPr lang="zh-TW" altLang="en-US" dirty="0"/>
              <a:t>這邊有點高點的出現，</a:t>
            </a:r>
            <a:r>
              <a:rPr lang="en-US" altLang="zh-TW" dirty="0">
                <a:effectLst/>
              </a:rPr>
              <a:t>By</a:t>
            </a:r>
            <a:r>
              <a:rPr lang="zh-TW" altLang="en-US" dirty="0">
                <a:effectLst/>
              </a:rPr>
              <a:t> </a:t>
            </a:r>
            <a:r>
              <a:rPr lang="en-US" altLang="zh-TW" dirty="0">
                <a:effectLst/>
              </a:rPr>
              <a:t>time</a:t>
            </a:r>
            <a:r>
              <a:rPr lang="zh-TW" altLang="en-US" dirty="0">
                <a:effectLst/>
              </a:rPr>
              <a:t>來看的話跳點可能是 </a:t>
            </a:r>
            <a:r>
              <a:rPr lang="en-US" altLang="zh-TW" dirty="0">
                <a:effectLst/>
              </a:rPr>
              <a:t>lot </a:t>
            </a:r>
            <a:r>
              <a:rPr lang="zh-TW" altLang="en-US" dirty="0">
                <a:effectLst/>
              </a:rPr>
              <a:t>造成的，可能過去 </a:t>
            </a:r>
            <a:r>
              <a:rPr lang="en-US" altLang="zh-TW" dirty="0">
                <a:effectLst/>
              </a:rPr>
              <a:t>lot </a:t>
            </a:r>
            <a:r>
              <a:rPr lang="zh-TW" altLang="en-US" dirty="0">
                <a:effectLst/>
              </a:rPr>
              <a:t>與 </a:t>
            </a:r>
            <a:r>
              <a:rPr lang="en-US" altLang="zh-TW" dirty="0">
                <a:effectLst/>
              </a:rPr>
              <a:t>lot </a:t>
            </a:r>
            <a:r>
              <a:rPr lang="zh-TW" altLang="en-US" dirty="0">
                <a:effectLst/>
              </a:rPr>
              <a:t>之間可能有一些 </a:t>
            </a:r>
            <a:r>
              <a:rPr lang="en-US" altLang="zh-TW" dirty="0">
                <a:effectLst/>
              </a:rPr>
              <a:t>formers </a:t>
            </a:r>
            <a:r>
              <a:rPr lang="zh-TW" altLang="en-US" dirty="0">
                <a:effectLst/>
              </a:rPr>
              <a:t>不一樣，可能是前程帶來的，造成有 </a:t>
            </a:r>
            <a:r>
              <a:rPr lang="en-US" altLang="zh-TW" dirty="0">
                <a:effectLst/>
              </a:rPr>
              <a:t>High five</a:t>
            </a:r>
            <a:r>
              <a:rPr lang="zh-TW" altLang="en-US" dirty="0">
                <a:effectLst/>
              </a:rPr>
              <a:t>的狀況；後續我們在</a:t>
            </a:r>
            <a:r>
              <a:rPr lang="en-US" altLang="zh-TW" dirty="0">
                <a:effectLst/>
              </a:rPr>
              <a:t>CB_63</a:t>
            </a:r>
            <a:r>
              <a:rPr lang="zh-TW" altLang="en-US" dirty="0">
                <a:effectLst/>
              </a:rPr>
              <a:t>、</a:t>
            </a:r>
            <a:r>
              <a:rPr lang="en-US" altLang="zh-TW" dirty="0">
                <a:effectLst/>
              </a:rPr>
              <a:t>CB_77</a:t>
            </a:r>
            <a:r>
              <a:rPr lang="zh-TW" altLang="en-US" dirty="0">
                <a:effectLst/>
              </a:rPr>
              <a:t> 的 </a:t>
            </a:r>
            <a:r>
              <a:rPr lang="en-US" altLang="zh-TW" dirty="0">
                <a:effectLst/>
              </a:rPr>
              <a:t>chart </a:t>
            </a:r>
            <a:r>
              <a:rPr lang="zh-TW" altLang="en-US" dirty="0">
                <a:effectLst/>
              </a:rPr>
              <a:t>丟進去 </a:t>
            </a:r>
            <a:r>
              <a:rPr lang="en-US" altLang="zh-TW" dirty="0">
                <a:effectLst/>
              </a:rPr>
              <a:t>Space chart </a:t>
            </a:r>
            <a:r>
              <a:rPr lang="zh-TW" altLang="en-US" dirty="0">
                <a:effectLst/>
              </a:rPr>
              <a:t>去看那些</a:t>
            </a:r>
            <a:r>
              <a:rPr lang="en-US" altLang="zh-TW" dirty="0">
                <a:effectLst/>
              </a:rPr>
              <a:t>NG</a:t>
            </a:r>
            <a:r>
              <a:rPr lang="zh-TW" altLang="en-US" dirty="0">
                <a:effectLst/>
              </a:rPr>
              <a:t>的點，把 </a:t>
            </a:r>
            <a:r>
              <a:rPr lang="en-US" altLang="zh-TW" dirty="0">
                <a:effectLst/>
              </a:rPr>
              <a:t>Space chart </a:t>
            </a:r>
            <a:r>
              <a:rPr lang="zh-TW" altLang="en-US" dirty="0">
                <a:effectLst/>
              </a:rPr>
              <a:t>上面的 </a:t>
            </a:r>
            <a:r>
              <a:rPr lang="en-US" altLang="zh-TW" dirty="0">
                <a:effectLst/>
              </a:rPr>
              <a:t>comment </a:t>
            </a:r>
            <a:r>
              <a:rPr lang="zh-TW" altLang="en-US" dirty="0">
                <a:effectLst/>
              </a:rPr>
              <a:t>給貼出來，猜測說可能是 </a:t>
            </a:r>
            <a:r>
              <a:rPr lang="en-US" altLang="zh-TW" dirty="0">
                <a:effectLst/>
              </a:rPr>
              <a:t>CVD </a:t>
            </a:r>
            <a:r>
              <a:rPr lang="zh-TW" altLang="en-US" dirty="0">
                <a:effectLst/>
              </a:rPr>
              <a:t>導致在站點測出來有異常跳點的問題</a:t>
            </a:r>
            <a:endParaRPr lang="zh-TW" altLang="en-US" dirty="0"/>
          </a:p>
        </p:txBody>
      </p:sp>
    </p:spTree>
    <p:extLst>
      <p:ext uri="{BB962C8B-B14F-4D97-AF65-F5344CB8AC3E}">
        <p14:creationId xmlns:p14="http://schemas.microsoft.com/office/powerpoint/2010/main" val="2703410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44795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這邊是 </a:t>
            </a:r>
            <a:r>
              <a:rPr lang="en-US" altLang="zh-TW" dirty="0"/>
              <a:t>Out Line</a:t>
            </a:r>
            <a:r>
              <a:rPr lang="zh-TW" altLang="en-US" dirty="0"/>
              <a:t>，主要會分成四大主題來做報告</a:t>
            </a:r>
            <a:endParaRPr lang="en-US" altLang="zh-TW" dirty="0"/>
          </a:p>
          <a:p>
            <a:endParaRPr lang="en-US" altLang="zh-TW" dirty="0"/>
          </a:p>
          <a:p>
            <a:pPr marL="228600" indent="-228600">
              <a:buFont typeface="+mj-lt"/>
              <a:buAutoNum type="arabicPeriod"/>
            </a:pPr>
            <a:endParaRPr lang="en-US" altLang="zh-TW" dirty="0"/>
          </a:p>
          <a:p>
            <a:pPr marL="228600" indent="-228600">
              <a:buFont typeface="+mj-lt"/>
              <a:buAutoNum type="arabicPeriod"/>
            </a:pPr>
            <a:r>
              <a:rPr lang="zh-TW" altLang="en-US" dirty="0"/>
              <a:t>一為五大製程技術，講述</a:t>
            </a:r>
            <a:r>
              <a:rPr lang="en-US" altLang="zh-TW" dirty="0"/>
              <a:t>HVM</a:t>
            </a:r>
            <a:r>
              <a:rPr lang="zh-TW" altLang="en-US" dirty="0"/>
              <a:t>製造過程會有哪些，如黃光、蝕刻等</a:t>
            </a:r>
            <a:endParaRPr lang="en-US" altLang="zh-TW" dirty="0"/>
          </a:p>
          <a:p>
            <a:pPr marL="228600" indent="-228600">
              <a:buFont typeface="+mj-lt"/>
              <a:buAutoNum type="arabicPeriod"/>
            </a:pPr>
            <a:endParaRPr lang="en-US" altLang="zh-TW"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TW" dirty="0"/>
              <a:t>Etching Department Introduction</a:t>
            </a:r>
            <a:r>
              <a:rPr lang="zh-TW" altLang="en-US" dirty="0"/>
              <a:t> 介紹，主要講述蝕刻技術採用，一些在平日 </a:t>
            </a:r>
            <a:r>
              <a:rPr lang="en-US" altLang="zh-TW" dirty="0"/>
              <a:t>PM</a:t>
            </a:r>
            <a:r>
              <a:rPr lang="zh-TW" altLang="en-US" dirty="0"/>
              <a:t> 所需知道或是要備有的工具及個人安全防護</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zh-CN"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dirty="0"/>
              <a:t>機台介紹與機台相關部件，講述 </a:t>
            </a:r>
            <a:r>
              <a:rPr lang="en-US" altLang="zh-TW" dirty="0"/>
              <a:t>DE</a:t>
            </a:r>
            <a:r>
              <a:rPr lang="zh-TW" altLang="en-US" dirty="0"/>
              <a:t> </a:t>
            </a:r>
            <a:r>
              <a:rPr lang="en-US" altLang="zh-TW" dirty="0"/>
              <a:t>TEL</a:t>
            </a:r>
            <a:r>
              <a:rPr lang="zh-TW" altLang="en-US" dirty="0"/>
              <a:t> 部門內部的機台，並描述機台內的設計與原理</a:t>
            </a:r>
            <a:endParaRPr lang="en-US" altLang="zh-TW"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zh-CN"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TW" dirty="0"/>
              <a:t>Lift time</a:t>
            </a:r>
            <a:r>
              <a:rPr lang="zh-TW" altLang="en-US" dirty="0"/>
              <a:t> 評估則是後面這一個月，跟著學長學去做 機台 </a:t>
            </a:r>
            <a:r>
              <a:rPr lang="en-US" altLang="zh-TW" dirty="0"/>
              <a:t>Parts </a:t>
            </a:r>
            <a:r>
              <a:rPr lang="zh-TW" altLang="en-US" dirty="0"/>
              <a:t>的 </a:t>
            </a:r>
            <a:r>
              <a:rPr lang="en-US" altLang="zh-TW" dirty="0" err="1"/>
              <a:t>Rftime</a:t>
            </a:r>
            <a:r>
              <a:rPr lang="en-US" altLang="zh-TW" dirty="0"/>
              <a:t> </a:t>
            </a:r>
            <a:r>
              <a:rPr lang="zh-TW" altLang="en-US" dirty="0"/>
              <a:t>延長評估，這邊後續再詳細描述</a:t>
            </a:r>
            <a:endParaRPr lang="zh-CN" altLang="en-US" dirty="0"/>
          </a:p>
          <a:p>
            <a:pPr marL="228600" indent="-228600">
              <a:buFont typeface="+mj-lt"/>
              <a:buAutoNum type="arabicPeriod"/>
            </a:pPr>
            <a:endParaRPr lang="en-US" altLang="zh-TW" dirty="0"/>
          </a:p>
          <a:p>
            <a:endParaRPr lang="en-US" altLang="zh-TW" dirty="0"/>
          </a:p>
        </p:txBody>
      </p:sp>
    </p:spTree>
    <p:extLst>
      <p:ext uri="{BB962C8B-B14F-4D97-AF65-F5344CB8AC3E}">
        <p14:creationId xmlns:p14="http://schemas.microsoft.com/office/powerpoint/2010/main" val="2549751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zh-TW" altLang="en-US" dirty="0"/>
              <a:t>這邊講述到五大製造技術：黃光、蝕刻、擴散、薄膜、研磨，一顆 </a:t>
            </a:r>
            <a:r>
              <a:rPr lang="en-US" altLang="zh-TW" dirty="0"/>
              <a:t>Wafer </a:t>
            </a:r>
            <a:r>
              <a:rPr lang="zh-TW" altLang="en-US" dirty="0"/>
              <a:t>會經由千百道的製造流程，最後才進到封裝處理</a:t>
            </a:r>
            <a:endParaRPr lang="en-US" altLang="zh-TW" dirty="0"/>
          </a:p>
          <a:p>
            <a:pPr marL="0" indent="0">
              <a:buFont typeface="+mj-lt"/>
              <a:buNone/>
            </a:pPr>
            <a:endParaRPr lang="en-US" altLang="zh-CN" dirty="0"/>
          </a:p>
          <a:p>
            <a:pPr marL="228600" indent="-228600">
              <a:buFont typeface="+mj-lt"/>
              <a:buAutoNum type="arabicPeriod"/>
            </a:pPr>
            <a:r>
              <a:rPr lang="zh-TW" altLang="en-US" dirty="0"/>
              <a:t>黃光：黃光是透過使用光罩技術，遮蔽或是模板化光線的形狀與位置，光線打到感光性的半導體材料上，會去改變感光材料的性質，使其能在後續的製程中，可以被保留或是移除。</a:t>
            </a:r>
            <a:endParaRPr lang="en-US" altLang="zh-TW" dirty="0"/>
          </a:p>
          <a:p>
            <a:pPr marL="228600" indent="-228600">
              <a:buFont typeface="+mj-lt"/>
              <a:buAutoNum type="arabicPeriod"/>
            </a:pPr>
            <a:endParaRPr lang="en-US" altLang="zh-CN" dirty="0"/>
          </a:p>
          <a:p>
            <a:pPr marL="228600" indent="-228600">
              <a:buFont typeface="+mj-lt"/>
              <a:buAutoNum type="arabicPeriod"/>
            </a:pPr>
            <a:r>
              <a:rPr lang="zh-TW" altLang="en-US" dirty="0"/>
              <a:t>蝕刻：蝕刻是將材料表面去除部分材料，形成所需的細微結構或電路圖案，這個過程通常會是化學性蝕刻或物理性蝕刻，那我們部門是採用乾蝕刻技術，也就是會利用電漿產生離子束去蝕刻表面材料</a:t>
            </a:r>
            <a:endParaRPr lang="en-US" altLang="zh-TW" dirty="0"/>
          </a:p>
          <a:p>
            <a:pPr marL="228600" indent="-228600">
              <a:buFont typeface="+mj-lt"/>
              <a:buAutoNum type="arabicPeriod"/>
            </a:pPr>
            <a:endParaRPr lang="en-US" altLang="zh-CN" dirty="0"/>
          </a:p>
          <a:p>
            <a:pPr marL="228600" indent="-228600">
              <a:buFont typeface="+mj-lt"/>
              <a:buAutoNum type="arabicPeriod"/>
            </a:pPr>
            <a:r>
              <a:rPr lang="zh-TW" altLang="en-US" dirty="0"/>
              <a:t>擴散：擴散是半導體材料中引入或是改變特地的雜質或是濃度分布，擴散過程通常是在高溫環境下，讓材料中的原子、分子在濃度梯度變化下，由高濃度往低濃度區域去擴散。</a:t>
            </a:r>
            <a:endParaRPr lang="en-US" altLang="zh-TW" dirty="0"/>
          </a:p>
          <a:p>
            <a:pPr marL="228600" indent="-228600">
              <a:buFont typeface="+mj-lt"/>
              <a:buAutoNum type="arabicPeriod"/>
            </a:pPr>
            <a:endParaRPr lang="en-US" altLang="zh-CN" dirty="0"/>
          </a:p>
          <a:p>
            <a:pPr marL="228600" indent="-228600">
              <a:buFont typeface="+mj-lt"/>
              <a:buAutoNum type="arabicPeriod"/>
            </a:pPr>
            <a:r>
              <a:rPr lang="zh-TW" altLang="en-US" dirty="0"/>
              <a:t>薄膜：薄膜是指在基材表面上形成的薄膜材料，通常厚度上是在於奈米或是微米級別的，這些薄膜可以是單一材料，也可是多層材料，具備不同功能性值。薄膜還可作防蝕層、隔離層、光學層、濾光片等</a:t>
            </a:r>
            <a:endParaRPr lang="en-US" altLang="zh-TW" dirty="0"/>
          </a:p>
          <a:p>
            <a:pPr marL="228600" indent="-228600">
              <a:buFont typeface="+mj-lt"/>
              <a:buAutoNum type="arabicPeriod"/>
            </a:pPr>
            <a:endParaRPr lang="en-US" altLang="zh-CN" dirty="0"/>
          </a:p>
          <a:p>
            <a:pPr marL="228600" indent="-228600">
              <a:buFont typeface="+mj-lt"/>
              <a:buAutoNum type="arabicPeriod"/>
            </a:pPr>
            <a:r>
              <a:rPr lang="zh-TW" altLang="en-US" dirty="0"/>
              <a:t>研磨：研磨是利用研磨機台來將 </a:t>
            </a:r>
            <a:r>
              <a:rPr lang="en-US" altLang="zh-TW" dirty="0"/>
              <a:t>Wafer </a:t>
            </a:r>
            <a:r>
              <a:rPr lang="zh-TW" altLang="en-US" dirty="0"/>
              <a:t>表面作平坦化處理，消除在製造過程中會有不平整與在其他製程中導致的材料厚度差異，讓晶圓表面達到所需要的平整度和厚度。</a:t>
            </a: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spcBef>
                <a:spcPts val="0"/>
              </a:spcBef>
              <a:spcAft>
                <a:spcPts val="0"/>
              </a:spcAft>
            </a:pPr>
            <a:r>
              <a:rPr lang="zh-TW" altLang="en-US" sz="2400" b="1" dirty="0">
                <a:effectLst/>
                <a:ea typeface="Microsoft JhengHei" panose="020B0604030504040204" pitchFamily="34" charset="-120"/>
              </a:rPr>
              <a:t>蝕刻部分，會有區分成乾蝕刻 </a:t>
            </a:r>
            <a:r>
              <a:rPr lang="en-US" altLang="zh-TW" sz="2400" b="1" dirty="0">
                <a:effectLst/>
                <a:ea typeface="Microsoft JhengHei" panose="020B0604030504040204" pitchFamily="34" charset="-120"/>
              </a:rPr>
              <a:t>DE</a:t>
            </a:r>
            <a:r>
              <a:rPr lang="zh-TW" altLang="en-US" sz="2400" b="1" dirty="0">
                <a:effectLst/>
                <a:ea typeface="Microsoft JhengHei" panose="020B0604030504040204" pitchFamily="34" charset="-120"/>
              </a:rPr>
              <a:t> 跟 濕蝕刻 </a:t>
            </a:r>
            <a:r>
              <a:rPr lang="en-US" altLang="zh-TW" sz="2400" b="1" dirty="0">
                <a:effectLst/>
                <a:ea typeface="Microsoft JhengHei" panose="020B0604030504040204" pitchFamily="34" charset="-120"/>
              </a:rPr>
              <a:t>WET</a:t>
            </a:r>
          </a:p>
          <a:p>
            <a:pPr marL="0" marR="0">
              <a:spcBef>
                <a:spcPts val="0"/>
              </a:spcBef>
              <a:spcAft>
                <a:spcPts val="0"/>
              </a:spcAft>
            </a:pPr>
            <a:endParaRPr lang="en-US" altLang="zh-TW" sz="1800" dirty="0">
              <a:effectLst/>
              <a:ea typeface="Microsoft JhengHei" panose="020B0604030504040204" pitchFamily="34" charset="-120"/>
            </a:endParaRPr>
          </a:p>
          <a:p>
            <a:pPr marL="0" marR="0">
              <a:spcBef>
                <a:spcPts val="0"/>
              </a:spcBef>
              <a:spcAft>
                <a:spcPts val="0"/>
              </a:spcAft>
            </a:pPr>
            <a:r>
              <a:rPr lang="zh-TW" altLang="en-US" sz="1800" dirty="0">
                <a:effectLst/>
                <a:ea typeface="Microsoft JhengHei" panose="020B0604030504040204" pitchFamily="34" charset="-120"/>
              </a:rPr>
              <a:t>那乾蝕刻通常是採用物理性蝕刻的手法，物理性蝕刻是利用物理方法去除材料表面，常見的方式是用離子束蝕刻，通過加束離子束來撞擊材料表面，被蝕刻的物質變成揮發性氣體被抽氣系統抽離，為一種非等向性蝕刻。</a:t>
            </a:r>
            <a:endParaRPr lang="en-US" altLang="zh-TW" sz="1800" dirty="0">
              <a:effectLst/>
              <a:ea typeface="Microsoft JhengHei" panose="020B0604030504040204" pitchFamily="34" charset="-120"/>
            </a:endParaRPr>
          </a:p>
          <a:p>
            <a:pPr marL="0" marR="0">
              <a:spcBef>
                <a:spcPts val="0"/>
              </a:spcBef>
              <a:spcAft>
                <a:spcPts val="0"/>
              </a:spcAft>
            </a:pPr>
            <a:endParaRPr lang="en-US" altLang="zh-TW" sz="1800" dirty="0">
              <a:effectLst/>
              <a:ea typeface="Microsoft JhengHei" panose="020B0604030504040204" pitchFamily="34" charset="-120"/>
            </a:endParaRPr>
          </a:p>
          <a:p>
            <a:pPr marL="0" marR="0">
              <a:spcBef>
                <a:spcPts val="0"/>
              </a:spcBef>
              <a:spcAft>
                <a:spcPts val="0"/>
              </a:spcAft>
            </a:pPr>
            <a:r>
              <a:rPr lang="zh-TW" altLang="en-US" sz="1800" dirty="0">
                <a:effectLst/>
                <a:ea typeface="Microsoft JhengHei" panose="020B0604030504040204" pitchFamily="34" charset="-120"/>
              </a:rPr>
              <a:t>濕蝕刻則是化學性蝕刻，用化學反應去除材料表面，將材料浸泡在蝕刻液中，液體與材料表面反應來蝕刻，缺點是速度較慢，然後是為等向性蝕刻，也就是各方向會均勻侵蝕，同時也會對光阻之下的材料側面也會造成非預期性的侵蝕，</a:t>
            </a:r>
            <a:r>
              <a:rPr lang="zh-TW" altLang="en-US" sz="2800" b="0" i="0" dirty="0">
                <a:solidFill>
                  <a:srgbClr val="4D5156"/>
                </a:solidFill>
                <a:effectLst/>
                <a:latin typeface="arial" panose="020B0604020202020204" pitchFamily="34" charset="0"/>
                <a:ea typeface="Microsoft JhengHei" panose="020B0604030504040204" pitchFamily="34" charset="-120"/>
              </a:rPr>
              <a:t>會導致元件尺寸難以往下壓的發展</a:t>
            </a:r>
            <a:r>
              <a:rPr lang="zh-TW" altLang="en-US" sz="1800" dirty="0">
                <a:effectLst/>
                <a:ea typeface="Microsoft JhengHei" panose="020B0604030504040204" pitchFamily="34" charset="-120"/>
              </a:rPr>
              <a:t>。</a:t>
            </a:r>
            <a:endParaRPr lang="en-US" altLang="zh-TW" sz="1800" dirty="0">
              <a:effectLst/>
              <a:ea typeface="Microsoft JhengHei" panose="020B0604030504040204" pitchFamily="34" charset="-120"/>
            </a:endParaRPr>
          </a:p>
          <a:p>
            <a:pPr marL="0" marR="0">
              <a:spcBef>
                <a:spcPts val="0"/>
              </a:spcBef>
              <a:spcAft>
                <a:spcPts val="0"/>
              </a:spcAft>
            </a:pPr>
            <a:endParaRPr lang="en-US" altLang="zh-TW" sz="1800" dirty="0">
              <a:effectLst/>
              <a:ea typeface="Microsoft JhengHei" panose="020B0604030504040204" pitchFamily="34" charset="-120"/>
            </a:endParaRPr>
          </a:p>
          <a:p>
            <a:pPr marL="0" marR="0">
              <a:spcBef>
                <a:spcPts val="0"/>
              </a:spcBef>
              <a:spcAft>
                <a:spcPts val="0"/>
              </a:spcAft>
            </a:pPr>
            <a:r>
              <a:rPr lang="zh-TW" altLang="en-US" sz="1800" dirty="0">
                <a:effectLst/>
                <a:ea typeface="Microsoft JhengHei" panose="020B0604030504040204" pitchFamily="34" charset="-120"/>
              </a:rPr>
              <a:t>因此合併採用後，使用反應性離子蝕刻 </a:t>
            </a:r>
            <a:r>
              <a:rPr lang="en-US" altLang="zh-TW" sz="1800" dirty="0">
                <a:effectLst/>
                <a:ea typeface="Microsoft JhengHei" panose="020B0604030504040204" pitchFamily="34" charset="-120"/>
              </a:rPr>
              <a:t>RIE</a:t>
            </a:r>
          </a:p>
          <a:p>
            <a:pPr marL="0" marR="0">
              <a:spcBef>
                <a:spcPts val="0"/>
              </a:spcBef>
              <a:spcAft>
                <a:spcPts val="0"/>
              </a:spcAft>
            </a:pPr>
            <a:endParaRPr lang="en-US" altLang="zh-TW" sz="1800" dirty="0">
              <a:effectLst/>
              <a:ea typeface="Microsoft JhengHei" panose="020B0604030504040204" pitchFamily="34" charset="-120"/>
            </a:endParaRPr>
          </a:p>
          <a:p>
            <a:pPr marL="0" marR="0">
              <a:spcBef>
                <a:spcPts val="0"/>
              </a:spcBef>
              <a:spcAft>
                <a:spcPts val="0"/>
              </a:spcAft>
            </a:pPr>
            <a:r>
              <a:rPr lang="zh-TW" altLang="zh-TW" sz="1800" dirty="0">
                <a:effectLst/>
                <a:ea typeface="Microsoft JhengHei" panose="020B0604030504040204" pitchFamily="34" charset="-120"/>
              </a:rPr>
              <a:t>此種方法兼具非等向性與高蝕刻選擇比</a:t>
            </a:r>
          </a:p>
          <a:p>
            <a:pPr marL="0" marR="0">
              <a:spcBef>
                <a:spcPts val="0"/>
              </a:spcBef>
              <a:spcAft>
                <a:spcPts val="0"/>
              </a:spcAft>
            </a:pPr>
            <a:r>
              <a:rPr lang="zh-TW" altLang="zh-TW" sz="1800" dirty="0">
                <a:effectLst/>
                <a:ea typeface="Microsoft JhengHei" panose="020B0604030504040204" pitchFamily="34" charset="-120"/>
              </a:rPr>
              <a:t>蝕刻的主要進行靠化學反應達成；加上離子轟擊，一是用來將被蝕刻材質的表面的原子鍵結破壞，以加速反應，二是將再沉積於被蝕刻表面的產物或聚合物給打掉，表面沉積的可被離子打掉，而在側壁上的沉積物，則未受離子撞擊會保留下來，隔絕蝕刻表面與反應氣體接觸，使得側壁不被蝕刻，而達成非等向性蝕刻</a:t>
            </a:r>
          </a:p>
          <a:p>
            <a:pPr marL="342900" marR="0">
              <a:spcBef>
                <a:spcPts val="0"/>
              </a:spcBef>
              <a:spcAft>
                <a:spcPts val="0"/>
              </a:spcAft>
            </a:pPr>
            <a:r>
              <a:rPr lang="zh-TW" altLang="zh-TW" sz="1800" dirty="0">
                <a:effectLst/>
                <a:ea typeface="Microsoft JhengHei" panose="020B0604030504040204" pitchFamily="34" charset="-120"/>
              </a:rPr>
              <a:t> </a:t>
            </a:r>
          </a:p>
          <a:p>
            <a:pPr marL="0" marR="0">
              <a:spcBef>
                <a:spcPts val="0"/>
              </a:spcBef>
              <a:spcAft>
                <a:spcPts val="0"/>
              </a:spcAft>
            </a:pPr>
            <a:r>
              <a:rPr lang="zh-TW" altLang="zh-TW" sz="1800" b="1" dirty="0">
                <a:solidFill>
                  <a:srgbClr val="2E75B5"/>
                </a:solidFill>
                <a:effectLst/>
                <a:ea typeface="Microsoft JhengHei" panose="020B0604030504040204" pitchFamily="34" charset="-120"/>
              </a:rPr>
              <a:t>概要</a:t>
            </a:r>
            <a:endParaRPr lang="zh-TW" altLang="zh-TW" sz="1800" dirty="0">
              <a:solidFill>
                <a:srgbClr val="2E75B5"/>
              </a:solidFill>
              <a:effectLst/>
              <a:ea typeface="Microsoft JhengHei" panose="020B0604030504040204" pitchFamily="34" charset="-120"/>
            </a:endParaRPr>
          </a:p>
          <a:p>
            <a:pPr rtl="0" fontAlgn="ctr">
              <a:spcBef>
                <a:spcPts val="0"/>
              </a:spcBef>
              <a:spcAft>
                <a:spcPts val="0"/>
              </a:spcAft>
              <a:buFont typeface="+mj-lt"/>
              <a:buAutoNum type="arabicPeriod"/>
            </a:pPr>
            <a:r>
              <a:rPr lang="zh-TW" altLang="zh-TW" sz="1800" b="0" i="0" dirty="0">
                <a:effectLst/>
                <a:ea typeface="Microsoft JhengHei" panose="020B0604030504040204" pitchFamily="34" charset="-120"/>
              </a:rPr>
              <a:t>在蝕刻剛開始進行時在側壁及底面形成保護膜</a:t>
            </a:r>
            <a:endParaRPr lang="zh-TW" altLang="zh-TW" sz="1800" b="0" i="0" dirty="0">
              <a:effectLst/>
              <a:ea typeface="Calibri" panose="020F0502020204030204" pitchFamily="34" charset="0"/>
            </a:endParaRPr>
          </a:p>
          <a:p>
            <a:pPr rtl="0" fontAlgn="ctr">
              <a:spcBef>
                <a:spcPts val="0"/>
              </a:spcBef>
              <a:spcAft>
                <a:spcPts val="0"/>
              </a:spcAft>
              <a:buFont typeface="+mj-lt"/>
              <a:buAutoNum type="arabicPeriod"/>
            </a:pPr>
            <a:r>
              <a:rPr lang="zh-TW" altLang="zh-TW" sz="1800" b="0" i="0" dirty="0">
                <a:effectLst/>
                <a:ea typeface="Microsoft JhengHei" panose="020B0604030504040204" pitchFamily="34" charset="-120"/>
              </a:rPr>
              <a:t>使用正離子物理蝕刻方式去除底面的保護膜 </a:t>
            </a:r>
            <a:endParaRPr lang="zh-TW" altLang="zh-TW" sz="1800" b="0" i="0" dirty="0">
              <a:effectLst/>
              <a:ea typeface="Calibri" panose="020F0502020204030204" pitchFamily="34" charset="0"/>
            </a:endParaRPr>
          </a:p>
          <a:p>
            <a:pPr rtl="0" fontAlgn="ctr">
              <a:spcBef>
                <a:spcPts val="0"/>
              </a:spcBef>
              <a:spcAft>
                <a:spcPts val="0"/>
              </a:spcAft>
              <a:buFont typeface="+mj-lt"/>
              <a:buAutoNum type="arabicPeriod"/>
            </a:pPr>
            <a:r>
              <a:rPr lang="zh-TW" altLang="zh-TW" sz="1800" b="0" i="0" dirty="0">
                <a:effectLst/>
                <a:ea typeface="Microsoft JhengHei" panose="020B0604030504040204" pitchFamily="34" charset="-120"/>
              </a:rPr>
              <a:t>使用自由基對底面進行化學蝕刻 </a:t>
            </a:r>
            <a:endParaRPr lang="zh-TW" altLang="zh-TW" sz="1800" b="0" i="0" dirty="0">
              <a:effectLst/>
              <a:ea typeface="Calibri" panose="020F0502020204030204" pitchFamily="34" charset="0"/>
            </a:endParaRPr>
          </a:p>
          <a:p>
            <a:pPr rtl="0" fontAlgn="ctr">
              <a:spcBef>
                <a:spcPts val="0"/>
              </a:spcBef>
              <a:spcAft>
                <a:spcPts val="0"/>
              </a:spcAft>
              <a:buFont typeface="+mj-lt"/>
              <a:buAutoNum type="arabicPeriod"/>
            </a:pPr>
            <a:r>
              <a:rPr lang="zh-TW" altLang="zh-TW" sz="1800" b="0" i="0" dirty="0">
                <a:effectLst/>
                <a:ea typeface="Microsoft JhengHei" panose="020B0604030504040204" pitchFamily="34" charset="-120"/>
              </a:rPr>
              <a:t>接著回到繼續形成保護膜並重複以上動作 </a:t>
            </a:r>
            <a:endParaRPr lang="zh-TW" altLang="zh-TW" sz="1800" b="0" i="0" dirty="0">
              <a:effectLst/>
              <a:ea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第一個月進到 </a:t>
            </a:r>
            <a:r>
              <a:rPr lang="en-US" altLang="zh-TW" dirty="0"/>
              <a:t>Fab</a:t>
            </a:r>
            <a:r>
              <a:rPr lang="zh-TW" altLang="en-US" dirty="0"/>
              <a:t>，與學長一起去 </a:t>
            </a:r>
            <a:r>
              <a:rPr lang="en-US" altLang="zh-TW" dirty="0"/>
              <a:t>Normal PM</a:t>
            </a:r>
            <a:r>
              <a:rPr lang="zh-TW" altLang="en-US" dirty="0"/>
              <a:t>，做常態的機台保養，更換 </a:t>
            </a:r>
            <a:r>
              <a:rPr lang="en-US" altLang="zh-TW" dirty="0"/>
              <a:t>Parts</a:t>
            </a:r>
            <a:r>
              <a:rPr lang="zh-TW" altLang="en-US" dirty="0"/>
              <a:t> 材料與清潔保養等，進入前有流程要先確保符合公司 </a:t>
            </a:r>
            <a:r>
              <a:rPr lang="en-US" altLang="zh-TW" dirty="0"/>
              <a:t>6S</a:t>
            </a:r>
            <a:r>
              <a:rPr lang="zh-TW" altLang="en-US" dirty="0"/>
              <a:t> 的理念，無塵衣的穿脫，安全帽與護目鏡配戴</a:t>
            </a:r>
            <a:endParaRPr lang="en-US" altLang="zh-TW" dirty="0"/>
          </a:p>
          <a:p>
            <a:endParaRPr lang="en-US" altLang="zh-CN" dirty="0"/>
          </a:p>
          <a:p>
            <a:r>
              <a:rPr lang="en-US" altLang="zh-TW" dirty="0"/>
              <a:t>PM</a:t>
            </a:r>
            <a:r>
              <a:rPr lang="zh-TW" altLang="en-US" dirty="0"/>
              <a:t>保養時需要攜帶的工制具，防割手套，</a:t>
            </a:r>
            <a:r>
              <a:rPr lang="en-US" altLang="zh-TW" dirty="0"/>
              <a:t>T</a:t>
            </a:r>
            <a:r>
              <a:rPr lang="zh-TW" altLang="en-US" dirty="0"/>
              <a:t>形板手，扭力板手，</a:t>
            </a:r>
            <a:r>
              <a:rPr lang="en-US" altLang="zh-TW" dirty="0" err="1"/>
              <a:t>CoHE</a:t>
            </a:r>
            <a:r>
              <a:rPr lang="en-US" altLang="zh-TW" dirty="0"/>
              <a:t> </a:t>
            </a:r>
            <a:r>
              <a:rPr lang="zh-TW" altLang="en-US" dirty="0"/>
              <a:t>箱子，無塵布、蝕刻清潔液</a:t>
            </a:r>
            <a:endParaRPr lang="en-US" altLang="zh-TW" dirty="0"/>
          </a:p>
          <a:p>
            <a:endParaRPr lang="en-US" altLang="zh-CN" dirty="0"/>
          </a:p>
          <a:p>
            <a:r>
              <a:rPr lang="zh-TW" altLang="en-US" dirty="0"/>
              <a:t>在 </a:t>
            </a:r>
            <a:r>
              <a:rPr lang="en-US" altLang="zh-TW" dirty="0"/>
              <a:t>PM</a:t>
            </a:r>
            <a:r>
              <a:rPr lang="zh-TW" altLang="en-US" dirty="0"/>
              <a:t> 進行時，要在機台週圍放圍籬，</a:t>
            </a:r>
            <a:r>
              <a:rPr lang="en-US" altLang="zh-TW" dirty="0" err="1"/>
              <a:t>CoHe</a:t>
            </a:r>
            <a:r>
              <a:rPr lang="zh-TW" altLang="en-US" dirty="0"/>
              <a:t> 上鎖以免有遠端操作機台或是非相關人員誤觸到機台導致 </a:t>
            </a:r>
            <a:r>
              <a:rPr lang="en-US" altLang="zh-TW" dirty="0"/>
              <a:t>PM</a:t>
            </a:r>
            <a:r>
              <a:rPr lang="zh-TW" altLang="en-US" dirty="0"/>
              <a:t> 人員受傷；放置地墊去擺放換下來的 </a:t>
            </a:r>
            <a:r>
              <a:rPr lang="en-US" altLang="zh-TW" dirty="0"/>
              <a:t>Parts</a:t>
            </a:r>
            <a:r>
              <a:rPr lang="zh-TW" altLang="en-US" dirty="0"/>
              <a:t> 以免 </a:t>
            </a:r>
            <a:r>
              <a:rPr lang="en-US" altLang="zh-TW" dirty="0"/>
              <a:t>Particle</a:t>
            </a:r>
            <a:r>
              <a:rPr lang="zh-TW" altLang="en-US" dirty="0"/>
              <a:t> 殘留在 </a:t>
            </a:r>
            <a:r>
              <a:rPr lang="en-US" altLang="zh-TW" dirty="0"/>
              <a:t>Parts</a:t>
            </a:r>
            <a:r>
              <a:rPr lang="zh-TW" altLang="en-US" dirty="0"/>
              <a:t> 上，也保護 </a:t>
            </a:r>
            <a:r>
              <a:rPr lang="en-US" altLang="zh-TW" dirty="0"/>
              <a:t>Parts</a:t>
            </a:r>
            <a:r>
              <a:rPr lang="zh-TW" altLang="en-US" dirty="0"/>
              <a:t> 本身，因為像是 </a:t>
            </a:r>
            <a:r>
              <a:rPr lang="en-US" altLang="zh-TW" dirty="0"/>
              <a:t>Quartz</a:t>
            </a:r>
            <a:r>
              <a:rPr lang="zh-TW" altLang="en-US" dirty="0"/>
              <a:t> 材料本身很脆弱</a:t>
            </a:r>
            <a:endParaRPr lang="en-US" altLang="zh-TW" dirty="0"/>
          </a:p>
          <a:p>
            <a:endParaRPr lang="zh-CN" altLang="en-US" dirty="0"/>
          </a:p>
        </p:txBody>
      </p:sp>
    </p:spTree>
    <p:extLst>
      <p:ext uri="{BB962C8B-B14F-4D97-AF65-F5344CB8AC3E}">
        <p14:creationId xmlns:p14="http://schemas.microsoft.com/office/powerpoint/2010/main" val="917632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這邊就是平日跟學長們進去 </a:t>
            </a:r>
            <a:r>
              <a:rPr lang="en-US" altLang="zh-TW" dirty="0"/>
              <a:t>PM</a:t>
            </a:r>
            <a:r>
              <a:rPr lang="zh-TW" altLang="en-US" dirty="0"/>
              <a:t> 的日常，機台主要遇到是 </a:t>
            </a:r>
            <a:r>
              <a:rPr lang="en-US" altLang="zh-TW" dirty="0"/>
              <a:t>LK3</a:t>
            </a:r>
            <a:r>
              <a:rPr lang="zh-TW" altLang="en-US" dirty="0"/>
              <a:t>、</a:t>
            </a:r>
            <a:r>
              <a:rPr lang="en-US" altLang="zh-TW" dirty="0"/>
              <a:t>RK5</a:t>
            </a:r>
            <a:r>
              <a:rPr lang="zh-TW" altLang="en-US" dirty="0"/>
              <a:t>機型為大宗。內部設計會有些不同，不過大部分部件的是相通的</a:t>
            </a:r>
            <a:endParaRPr lang="zh-CN" altLang="en-US" dirty="0"/>
          </a:p>
        </p:txBody>
      </p:sp>
    </p:spTree>
    <p:extLst>
      <p:ext uri="{BB962C8B-B14F-4D97-AF65-F5344CB8AC3E}">
        <p14:creationId xmlns:p14="http://schemas.microsoft.com/office/powerpoint/2010/main" val="2506863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42620" y="289768"/>
            <a:ext cx="11567160" cy="1205971"/>
          </a:xfrm>
          <a:prstGeom prst="rect">
            <a:avLst/>
          </a:prstGeom>
        </p:spPr>
        <p:txBody>
          <a:bodyPr lIns="114785" tIns="57392" rIns="114785" bIns="57392"/>
          <a:lstStyle/>
          <a:p>
            <a:r>
              <a:rPr lang="zh-CN" altLang="en-US"/>
              <a:t>单击此处编辑母版标题样式</a:t>
            </a:r>
          </a:p>
        </p:txBody>
      </p:sp>
      <p:sp>
        <p:nvSpPr>
          <p:cNvPr id="3" name="竖排文字占位符 2"/>
          <p:cNvSpPr>
            <a:spLocks noGrp="1"/>
          </p:cNvSpPr>
          <p:nvPr>
            <p:ph type="body" orient="vert" idx="1"/>
          </p:nvPr>
        </p:nvSpPr>
        <p:spPr>
          <a:xfrm>
            <a:off x="642620" y="1688360"/>
            <a:ext cx="11567160" cy="4775310"/>
          </a:xfrm>
          <a:prstGeom prst="rect">
            <a:avLst/>
          </a:prstGeom>
        </p:spPr>
        <p:txBody>
          <a:bodyPr vert="eaVert" lIns="114785" tIns="57392" rIns="114785" bIns="57392"/>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42620" y="6706538"/>
            <a:ext cx="2998893" cy="385241"/>
          </a:xfrm>
          <a:prstGeom prst="rect">
            <a:avLst/>
          </a:prstGeom>
        </p:spPr>
        <p:txBody>
          <a:bodyPr lIns="114785" tIns="57392" rIns="114785" bIns="57392"/>
          <a:lstStyle/>
          <a:p>
            <a:pPr defTabSz="1147846"/>
            <a:fld id="{2E3AAC11-D570-4EA9-AFC0-30FB72BA45EB}" type="datetimeFigureOut">
              <a:rPr lang="zh-CN" altLang="en-US" sz="2300" smtClean="0">
                <a:solidFill>
                  <a:prstClr val="black"/>
                </a:solidFill>
              </a:rPr>
              <a:pPr defTabSz="1147846"/>
              <a:t>2023/8/22</a:t>
            </a:fld>
            <a:endParaRPr lang="zh-CN" altLang="en-US" sz="2300">
              <a:solidFill>
                <a:prstClr val="black"/>
              </a:solidFill>
            </a:endParaRPr>
          </a:p>
        </p:txBody>
      </p:sp>
      <p:sp>
        <p:nvSpPr>
          <p:cNvPr id="5" name="页脚占位符 4"/>
          <p:cNvSpPr>
            <a:spLocks noGrp="1"/>
          </p:cNvSpPr>
          <p:nvPr>
            <p:ph type="ftr" sz="quarter" idx="11"/>
          </p:nvPr>
        </p:nvSpPr>
        <p:spPr>
          <a:xfrm>
            <a:off x="4391237" y="6706538"/>
            <a:ext cx="4069927" cy="385241"/>
          </a:xfrm>
          <a:prstGeom prst="rect">
            <a:avLst/>
          </a:prstGeom>
        </p:spPr>
        <p:txBody>
          <a:bodyPr lIns="114785" tIns="57392" rIns="114785" bIns="57392"/>
          <a:lstStyle/>
          <a:p>
            <a:pPr defTabSz="1147846"/>
            <a:endParaRPr lang="zh-CN" altLang="en-US" sz="2300">
              <a:solidFill>
                <a:prstClr val="black"/>
              </a:solidFill>
            </a:endParaRPr>
          </a:p>
        </p:txBody>
      </p:sp>
      <p:sp>
        <p:nvSpPr>
          <p:cNvPr id="6" name="灯片编号占位符 5"/>
          <p:cNvSpPr>
            <a:spLocks noGrp="1"/>
          </p:cNvSpPr>
          <p:nvPr>
            <p:ph type="sldNum" sz="quarter" idx="12"/>
          </p:nvPr>
        </p:nvSpPr>
        <p:spPr>
          <a:xfrm>
            <a:off x="9210887" y="6706538"/>
            <a:ext cx="2998893" cy="385241"/>
          </a:xfrm>
          <a:prstGeom prst="rect">
            <a:avLst/>
          </a:prstGeom>
        </p:spPr>
        <p:txBody>
          <a:bodyPr lIns="114785" tIns="57392" rIns="114785" bIns="57392"/>
          <a:lstStyle/>
          <a:p>
            <a:pPr defTabSz="1147846"/>
            <a:fld id="{55ECCFAA-F4FB-487C-9F1E-C8836D0C3DC9}" type="slidenum">
              <a:rPr lang="zh-CN" altLang="en-US" sz="2300" smtClean="0">
                <a:solidFill>
                  <a:prstClr val="black"/>
                </a:solidFill>
              </a:rPr>
              <a:pPr defTabSz="1147846"/>
              <a:t>‹#›</a:t>
            </a:fld>
            <a:endParaRPr lang="zh-CN" altLang="en-US" sz="2300">
              <a:solidFill>
                <a:prstClr val="black"/>
              </a:solidFill>
            </a:endParaRPr>
          </a:p>
        </p:txBody>
      </p:sp>
    </p:spTree>
    <p:extLst>
      <p:ext uri="{BB962C8B-B14F-4D97-AF65-F5344CB8AC3E}">
        <p14:creationId xmlns:p14="http://schemas.microsoft.com/office/powerpoint/2010/main" val="3811245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17990" y="289769"/>
            <a:ext cx="2891790" cy="6173901"/>
          </a:xfrm>
          <a:prstGeom prst="rect">
            <a:avLst/>
          </a:prstGeom>
        </p:spPr>
        <p:txBody>
          <a:bodyPr vert="eaVert" lIns="114785" tIns="57392" rIns="114785" bIns="57392"/>
          <a:lstStyle/>
          <a:p>
            <a:r>
              <a:rPr lang="zh-CN" altLang="en-US"/>
              <a:t>单击此处编辑母版标题样式</a:t>
            </a:r>
          </a:p>
        </p:txBody>
      </p:sp>
      <p:sp>
        <p:nvSpPr>
          <p:cNvPr id="3" name="竖排文字占位符 2"/>
          <p:cNvSpPr>
            <a:spLocks noGrp="1"/>
          </p:cNvSpPr>
          <p:nvPr>
            <p:ph type="body" orient="vert" idx="1"/>
          </p:nvPr>
        </p:nvSpPr>
        <p:spPr>
          <a:xfrm>
            <a:off x="642620" y="289769"/>
            <a:ext cx="8461163" cy="6173901"/>
          </a:xfrm>
          <a:prstGeom prst="rect">
            <a:avLst/>
          </a:prstGeom>
        </p:spPr>
        <p:txBody>
          <a:bodyPr vert="eaVert" lIns="114785" tIns="57392" rIns="114785" bIns="57392"/>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42620" y="6706538"/>
            <a:ext cx="2998893" cy="385241"/>
          </a:xfrm>
          <a:prstGeom prst="rect">
            <a:avLst/>
          </a:prstGeom>
        </p:spPr>
        <p:txBody>
          <a:bodyPr lIns="114785" tIns="57392" rIns="114785" bIns="57392"/>
          <a:lstStyle/>
          <a:p>
            <a:pPr defTabSz="1147846"/>
            <a:fld id="{2E3AAC11-D570-4EA9-AFC0-30FB72BA45EB}" type="datetimeFigureOut">
              <a:rPr lang="zh-CN" altLang="en-US" sz="2300" smtClean="0">
                <a:solidFill>
                  <a:prstClr val="black"/>
                </a:solidFill>
              </a:rPr>
              <a:pPr defTabSz="1147846"/>
              <a:t>2023/8/22</a:t>
            </a:fld>
            <a:endParaRPr lang="zh-CN" altLang="en-US" sz="2300">
              <a:solidFill>
                <a:prstClr val="black"/>
              </a:solidFill>
            </a:endParaRPr>
          </a:p>
        </p:txBody>
      </p:sp>
      <p:sp>
        <p:nvSpPr>
          <p:cNvPr id="5" name="页脚占位符 4"/>
          <p:cNvSpPr>
            <a:spLocks noGrp="1"/>
          </p:cNvSpPr>
          <p:nvPr>
            <p:ph type="ftr" sz="quarter" idx="11"/>
          </p:nvPr>
        </p:nvSpPr>
        <p:spPr>
          <a:xfrm>
            <a:off x="4391237" y="6706538"/>
            <a:ext cx="4069927" cy="385241"/>
          </a:xfrm>
          <a:prstGeom prst="rect">
            <a:avLst/>
          </a:prstGeom>
        </p:spPr>
        <p:txBody>
          <a:bodyPr lIns="114785" tIns="57392" rIns="114785" bIns="57392"/>
          <a:lstStyle/>
          <a:p>
            <a:pPr defTabSz="1147846"/>
            <a:endParaRPr lang="zh-CN" altLang="en-US" sz="2300">
              <a:solidFill>
                <a:prstClr val="black"/>
              </a:solidFill>
            </a:endParaRPr>
          </a:p>
        </p:txBody>
      </p:sp>
      <p:sp>
        <p:nvSpPr>
          <p:cNvPr id="6" name="灯片编号占位符 5"/>
          <p:cNvSpPr>
            <a:spLocks noGrp="1"/>
          </p:cNvSpPr>
          <p:nvPr>
            <p:ph type="sldNum" sz="quarter" idx="12"/>
          </p:nvPr>
        </p:nvSpPr>
        <p:spPr>
          <a:xfrm>
            <a:off x="9210887" y="6706538"/>
            <a:ext cx="2998893" cy="385241"/>
          </a:xfrm>
          <a:prstGeom prst="rect">
            <a:avLst/>
          </a:prstGeom>
        </p:spPr>
        <p:txBody>
          <a:bodyPr lIns="114785" tIns="57392" rIns="114785" bIns="57392"/>
          <a:lstStyle/>
          <a:p>
            <a:pPr defTabSz="1147846"/>
            <a:fld id="{55ECCFAA-F4FB-487C-9F1E-C8836D0C3DC9}" type="slidenum">
              <a:rPr lang="zh-CN" altLang="en-US" sz="2300" smtClean="0">
                <a:solidFill>
                  <a:prstClr val="black"/>
                </a:solidFill>
              </a:rPr>
              <a:pPr defTabSz="1147846"/>
              <a:t>‹#›</a:t>
            </a:fld>
            <a:endParaRPr lang="zh-CN" altLang="en-US" sz="2300">
              <a:solidFill>
                <a:prstClr val="black"/>
              </a:solidFill>
            </a:endParaRPr>
          </a:p>
        </p:txBody>
      </p:sp>
    </p:spTree>
    <p:extLst>
      <p:ext uri="{BB962C8B-B14F-4D97-AF65-F5344CB8AC3E}">
        <p14:creationId xmlns:p14="http://schemas.microsoft.com/office/powerpoint/2010/main" val="14760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000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和内容">
    <p:bg>
      <p:bgPr>
        <a:blipFill>
          <a:blip r:embed="rId2"/>
          <a:stretch>
            <a:fillRect/>
          </a:stretch>
        </a:blipFill>
        <a:effectLst/>
      </p:bgPr>
    </p:bg>
    <p:spTree>
      <p:nvGrpSpPr>
        <p:cNvPr id="1" name=""/>
        <p:cNvGrpSpPr/>
        <p:nvPr/>
      </p:nvGrpSpPr>
      <p:grpSpPr>
        <a:xfrm>
          <a:off x="0" y="0"/>
          <a:ext cx="0" cy="0"/>
          <a:chOff x="0" y="0"/>
          <a:chExt cx="0" cy="0"/>
        </a:xfrm>
      </p:grpSpPr>
      <p:sp>
        <p:nvSpPr>
          <p:cNvPr id="7" name="矩形 6"/>
          <p:cNvSpPr/>
          <p:nvPr userDrawn="1"/>
        </p:nvSpPr>
        <p:spPr>
          <a:xfrm>
            <a:off x="0" y="1224559"/>
            <a:ext cx="12852400" cy="52615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印品黑体" panose="00000500000000000000" charset="-122"/>
              <a:ea typeface="印品黑体" panose="00000500000000000000" charset="-122"/>
            </a:endParaRPr>
          </a:p>
        </p:txBody>
      </p:sp>
    </p:spTree>
    <p:extLst>
      <p:ext uri="{BB962C8B-B14F-4D97-AF65-F5344CB8AC3E}">
        <p14:creationId xmlns:p14="http://schemas.microsoft.com/office/powerpoint/2010/main" val="1650661096"/>
      </p:ext>
    </p:extLst>
  </p:cSld>
  <p:clrMapOvr>
    <a:masterClrMapping/>
  </p:clrMapOvr>
  <p:transition spd="slow" advTm="4000">
    <p:randomBar dir="vert"/>
  </p:transition>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7606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和内容">
    <p:bg>
      <p:bgPr>
        <a:blipFill>
          <a:blip r:embed="rId2"/>
          <a:stretch>
            <a:fillRect/>
          </a:stretch>
        </a:blipFill>
        <a:effectLst/>
      </p:bgPr>
    </p:bg>
    <p:spTree>
      <p:nvGrpSpPr>
        <p:cNvPr id="1" name=""/>
        <p:cNvGrpSpPr/>
        <p:nvPr/>
      </p:nvGrpSpPr>
      <p:grpSpPr>
        <a:xfrm>
          <a:off x="0" y="0"/>
          <a:ext cx="0" cy="0"/>
          <a:chOff x="0" y="0"/>
          <a:chExt cx="0" cy="0"/>
        </a:xfrm>
      </p:grpSpPr>
      <p:sp>
        <p:nvSpPr>
          <p:cNvPr id="7" name="矩形 6"/>
          <p:cNvSpPr/>
          <p:nvPr userDrawn="1"/>
        </p:nvSpPr>
        <p:spPr>
          <a:xfrm>
            <a:off x="0" y="1224559"/>
            <a:ext cx="12852400" cy="52615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印品黑体" panose="00000500000000000000" charset="-122"/>
              <a:ea typeface="印品黑体" panose="00000500000000000000" charset="-122"/>
            </a:endParaRPr>
          </a:p>
        </p:txBody>
      </p:sp>
    </p:spTree>
    <p:extLst>
      <p:ext uri="{BB962C8B-B14F-4D97-AF65-F5344CB8AC3E}">
        <p14:creationId xmlns:p14="http://schemas.microsoft.com/office/powerpoint/2010/main" val="3992086417"/>
      </p:ext>
    </p:extLst>
  </p:cSld>
  <p:clrMapOvr>
    <a:masterClrMapping/>
  </p:clrMapOvr>
  <p:transition spd="slow" advTm="4000">
    <p:randomBar dir="vert"/>
  </p:transition>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210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57236" y="1"/>
            <a:ext cx="10937931" cy="983677"/>
          </a:xfrm>
        </p:spPr>
        <p:txBody>
          <a:bodyPr bIns="45720" anchor="b">
            <a:normAutofit/>
          </a:bodyPr>
          <a:lstStyle>
            <a:lvl1pPr algn="l" defTabSz="1285154" rtl="0" eaLnBrk="1" latinLnBrk="0" hangingPunct="1">
              <a:spcBef>
                <a:spcPct val="0"/>
              </a:spcBef>
              <a:buNone/>
              <a:defRPr lang="en-US" sz="3373" kern="1200" dirty="0">
                <a:solidFill>
                  <a:schemeClr val="tx1"/>
                </a:solidFill>
                <a:latin typeface="Segoe UI Semibold" panose="020B0702040204020203" pitchFamily="34" charset="0"/>
                <a:ea typeface="+mj-ea"/>
                <a:cs typeface="Segoe UI Semibold" panose="020B0702040204020203" pitchFamily="34" charset="0"/>
              </a:defRPr>
            </a:lvl1pPr>
          </a:lstStyle>
          <a:p>
            <a:r>
              <a:rPr lang="en-US" dirty="0"/>
              <a:t>Click to edit Title</a:t>
            </a:r>
          </a:p>
        </p:txBody>
      </p:sp>
      <p:sp>
        <p:nvSpPr>
          <p:cNvPr id="3" name="Content Placeholder 2"/>
          <p:cNvSpPr>
            <a:spLocks noGrp="1"/>
          </p:cNvSpPr>
          <p:nvPr>
            <p:ph idx="1"/>
          </p:nvPr>
        </p:nvSpPr>
        <p:spPr>
          <a:xfrm>
            <a:off x="964884" y="1688366"/>
            <a:ext cx="10937932" cy="4662069"/>
          </a:xfrm>
        </p:spPr>
        <p:txBody>
          <a:bodyPr>
            <a:noAutofit/>
          </a:bodyPr>
          <a:lstStyle>
            <a:lvl1pPr marL="240984" indent="-240984">
              <a:spcBef>
                <a:spcPts val="1687"/>
              </a:spcBef>
              <a:spcAft>
                <a:spcPts val="843"/>
              </a:spcAft>
              <a:tabLst/>
              <a:defRPr sz="2530">
                <a:solidFill>
                  <a:schemeClr val="tx1"/>
                </a:solidFill>
              </a:defRPr>
            </a:lvl1pPr>
            <a:lvl2pPr marL="602461" indent="-276129">
              <a:spcBef>
                <a:spcPts val="0"/>
              </a:spcBef>
              <a:spcAft>
                <a:spcPts val="843"/>
              </a:spcAft>
              <a:defRPr sz="2108">
                <a:solidFill>
                  <a:schemeClr val="tx1"/>
                </a:solidFill>
              </a:defRPr>
            </a:lvl2pPr>
            <a:lvl3pPr marL="843444" indent="-240984">
              <a:spcBef>
                <a:spcPts val="0"/>
              </a:spcBef>
              <a:spcAft>
                <a:spcPts val="843"/>
              </a:spcAft>
              <a:defRPr sz="1898">
                <a:solidFill>
                  <a:schemeClr val="tx1"/>
                </a:solidFill>
              </a:defRPr>
            </a:lvl3pPr>
            <a:lvl4pPr>
              <a:spcBef>
                <a:spcPts val="0"/>
              </a:spcBef>
              <a:spcAft>
                <a:spcPts val="843"/>
              </a:spcAft>
              <a:buClr>
                <a:schemeClr val="accent1"/>
              </a:buClr>
              <a:defRPr sz="1898">
                <a:solidFill>
                  <a:schemeClr val="tx1"/>
                </a:solidFill>
              </a:defRPr>
            </a:lvl4pPr>
            <a:lvl5pPr>
              <a:spcBef>
                <a:spcPts val="0"/>
              </a:spcBef>
              <a:spcAft>
                <a:spcPts val="843"/>
              </a:spcAft>
              <a:buClr>
                <a:schemeClr val="accent1"/>
              </a:buClr>
              <a:defRPr sz="1898">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8" name="Date Placeholder 3"/>
          <p:cNvSpPr>
            <a:spLocks noGrp="1"/>
          </p:cNvSpPr>
          <p:nvPr>
            <p:ph type="dt" sz="half" idx="2"/>
          </p:nvPr>
        </p:nvSpPr>
        <p:spPr>
          <a:xfrm>
            <a:off x="6100609" y="6756593"/>
            <a:ext cx="1962132" cy="241194"/>
          </a:xfrm>
          <a:prstGeom prst="rect">
            <a:avLst/>
          </a:prstGeom>
        </p:spPr>
        <p:txBody>
          <a:bodyPr lIns="0" tIns="0" rIns="0" bIns="0"/>
          <a:lstStyle>
            <a:lvl1pPr>
              <a:defRPr lang="en-US" sz="1160" kern="1200" smtClean="0">
                <a:solidFill>
                  <a:schemeClr val="tx1"/>
                </a:solidFill>
                <a:latin typeface="Segoe UI" panose="020B0502040204020203" pitchFamily="34" charset="0"/>
                <a:ea typeface="+mn-ea"/>
                <a:cs typeface="Segoe UI" panose="020B0502040204020203" pitchFamily="34" charset="0"/>
              </a:defRPr>
            </a:lvl1pPr>
          </a:lstStyle>
          <a:p>
            <a:r>
              <a:rPr lang="en-US" dirty="0"/>
              <a:t>|  </a:t>
            </a:r>
            <a:fld id="{F55C824C-5440-421F-B1ED-9166A1D48D51}" type="datetime4">
              <a:rPr lang="en-US" smtClean="0"/>
              <a:pPr/>
              <a:t>August 22, 2023</a:t>
            </a:fld>
            <a:endParaRPr dirty="0"/>
          </a:p>
        </p:txBody>
      </p:sp>
      <p:sp>
        <p:nvSpPr>
          <p:cNvPr id="16" name="Slide Number Placeholder 5"/>
          <p:cNvSpPr>
            <a:spLocks noGrp="1"/>
          </p:cNvSpPr>
          <p:nvPr>
            <p:ph type="sldNum" sz="quarter" idx="4"/>
          </p:nvPr>
        </p:nvSpPr>
        <p:spPr>
          <a:xfrm>
            <a:off x="960329" y="6764632"/>
            <a:ext cx="289179" cy="241194"/>
          </a:xfrm>
          <a:prstGeom prst="rect">
            <a:avLst/>
          </a:prstGeom>
          <a:noFill/>
        </p:spPr>
        <p:txBody>
          <a:bodyPr/>
          <a:lstStyle>
            <a:lvl1pPr algn="ctr">
              <a:defRPr lang="en-US" sz="1160" b="1" kern="1200" smtClean="0">
                <a:solidFill>
                  <a:schemeClr val="tx1"/>
                </a:solidFill>
                <a:latin typeface="Segoe UI" panose="020B0502040204020203" pitchFamily="34" charset="0"/>
                <a:ea typeface="+mn-ea"/>
                <a:cs typeface="Segoe UI" panose="020B0502040204020203" pitchFamily="34" charset="0"/>
              </a:defRPr>
            </a:lvl1pPr>
          </a:lstStyle>
          <a:p>
            <a:pPr algn="l"/>
            <a:fld id="{0D904593-1668-4B95-BA96-EF3EF43EDF4E}" type="slidenum">
              <a:rPr lang="en-US" smtClean="0"/>
              <a:pPr algn="l"/>
              <a:t>‹#›</a:t>
            </a:fld>
            <a:endParaRPr lang="en-US" dirty="0"/>
          </a:p>
        </p:txBody>
      </p:sp>
      <p:sp>
        <p:nvSpPr>
          <p:cNvPr id="17" name="Footer Placeholder 3"/>
          <p:cNvSpPr>
            <a:spLocks noGrp="1"/>
          </p:cNvSpPr>
          <p:nvPr>
            <p:ph type="ftr" sz="quarter" idx="12"/>
          </p:nvPr>
        </p:nvSpPr>
        <p:spPr>
          <a:xfrm>
            <a:off x="4140884" y="6756593"/>
            <a:ext cx="1959724" cy="241194"/>
          </a:xfrm>
          <a:prstGeom prst="rect">
            <a:avLst/>
          </a:prstGeom>
        </p:spPr>
        <p:txBody>
          <a:bodyPr lIns="0" tIns="0" rIns="0" bIns="0" anchor="ctr" anchorCtr="0"/>
          <a:lstStyle>
            <a:lvl1pPr>
              <a:defRPr sz="1160">
                <a:latin typeface="Segoe UI" panose="020B0502040204020203" pitchFamily="34" charset="0"/>
                <a:cs typeface="Segoe UI" panose="020B0502040204020203" pitchFamily="34" charset="0"/>
              </a:defRPr>
            </a:lvl1pPr>
          </a:lstStyle>
          <a:p>
            <a:r>
              <a:rPr lang="en-US" dirty="0"/>
              <a:t>|  Micron Confidential</a:t>
            </a:r>
          </a:p>
        </p:txBody>
      </p:sp>
    </p:spTree>
    <p:extLst>
      <p:ext uri="{BB962C8B-B14F-4D97-AF65-F5344CB8AC3E}">
        <p14:creationId xmlns:p14="http://schemas.microsoft.com/office/powerpoint/2010/main" val="3233437760"/>
      </p:ext>
    </p:extLst>
  </p:cSld>
  <p:clrMapOvr>
    <a:masterClrMapping/>
  </p:clrMapOvr>
  <p:hf hdr="0"/>
  <p:extLst>
    <p:ext uri="{DCECCB84-F9BA-43D5-87BE-67443E8EF086}">
      <p15:sldGuideLst xmlns:p15="http://schemas.microsoft.com/office/powerpoint/2012/main">
        <p15:guide id="1"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58894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6" r:id="rId4"/>
    <p:sldLayoutId id="2147483685" r:id="rId5"/>
    <p:sldLayoutId id="2147483706" r:id="rId6"/>
    <p:sldLayoutId id="2147483707" r:id="rId7"/>
    <p:sldLayoutId id="2147483709" r:id="rId8"/>
  </p:sldLayoutIdLst>
  <p:txStyles>
    <p:titleStyle>
      <a:lvl1pPr algn="ctr" defTabSz="1147846" rtl="0" eaLnBrk="1" latinLnBrk="0" hangingPunct="1">
        <a:spcBef>
          <a:spcPct val="0"/>
        </a:spcBef>
        <a:buNone/>
        <a:defRPr sz="5500" kern="1200">
          <a:solidFill>
            <a:schemeClr val="tx1"/>
          </a:solidFill>
          <a:latin typeface="+mj-lt"/>
          <a:ea typeface="+mj-ea"/>
          <a:cs typeface="+mj-cs"/>
        </a:defRPr>
      </a:lvl1pPr>
    </p:titleStyle>
    <p:bodyStyle>
      <a:lvl1pPr marL="430442" indent="-430442" algn="l" defTabSz="1147846"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2625" indent="-358702" algn="l" defTabSz="114784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34808" indent="-286962" algn="l" defTabSz="1147846"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08731" indent="-286962" algn="l" defTabSz="1147846"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82654" indent="-286962" algn="l" defTabSz="1147846"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56577" indent="-286962" algn="l" defTabSz="1147846"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30501" indent="-286962" algn="l" defTabSz="1147846"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04424" indent="-286962" algn="l" defTabSz="1147846"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78347" indent="-286962" algn="l" defTabSz="1147846"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p:bodyStyle>
    <p:otherStyle>
      <a:defPPr>
        <a:defRPr lang="zh-CN"/>
      </a:defPPr>
      <a:lvl1pPr marL="0" algn="l" defTabSz="1147846" rtl="0" eaLnBrk="1" latinLnBrk="0" hangingPunct="1">
        <a:defRPr sz="2300" kern="1200">
          <a:solidFill>
            <a:schemeClr val="tx1"/>
          </a:solidFill>
          <a:latin typeface="+mn-lt"/>
          <a:ea typeface="+mn-ea"/>
          <a:cs typeface="+mn-cs"/>
        </a:defRPr>
      </a:lvl1pPr>
      <a:lvl2pPr marL="573923" algn="l" defTabSz="1147846" rtl="0" eaLnBrk="1" latinLnBrk="0" hangingPunct="1">
        <a:defRPr sz="2300" kern="1200">
          <a:solidFill>
            <a:schemeClr val="tx1"/>
          </a:solidFill>
          <a:latin typeface="+mn-lt"/>
          <a:ea typeface="+mn-ea"/>
          <a:cs typeface="+mn-cs"/>
        </a:defRPr>
      </a:lvl2pPr>
      <a:lvl3pPr marL="1147846" algn="l" defTabSz="1147846" rtl="0" eaLnBrk="1" latinLnBrk="0" hangingPunct="1">
        <a:defRPr sz="2300" kern="1200">
          <a:solidFill>
            <a:schemeClr val="tx1"/>
          </a:solidFill>
          <a:latin typeface="+mn-lt"/>
          <a:ea typeface="+mn-ea"/>
          <a:cs typeface="+mn-cs"/>
        </a:defRPr>
      </a:lvl3pPr>
      <a:lvl4pPr marL="1721769" algn="l" defTabSz="1147846" rtl="0" eaLnBrk="1" latinLnBrk="0" hangingPunct="1">
        <a:defRPr sz="2300" kern="1200">
          <a:solidFill>
            <a:schemeClr val="tx1"/>
          </a:solidFill>
          <a:latin typeface="+mn-lt"/>
          <a:ea typeface="+mn-ea"/>
          <a:cs typeface="+mn-cs"/>
        </a:defRPr>
      </a:lvl4pPr>
      <a:lvl5pPr marL="2295693" algn="l" defTabSz="1147846" rtl="0" eaLnBrk="1" latinLnBrk="0" hangingPunct="1">
        <a:defRPr sz="2300" kern="1200">
          <a:solidFill>
            <a:schemeClr val="tx1"/>
          </a:solidFill>
          <a:latin typeface="+mn-lt"/>
          <a:ea typeface="+mn-ea"/>
          <a:cs typeface="+mn-cs"/>
        </a:defRPr>
      </a:lvl5pPr>
      <a:lvl6pPr marL="2869616" algn="l" defTabSz="1147846" rtl="0" eaLnBrk="1" latinLnBrk="0" hangingPunct="1">
        <a:defRPr sz="2300" kern="1200">
          <a:solidFill>
            <a:schemeClr val="tx1"/>
          </a:solidFill>
          <a:latin typeface="+mn-lt"/>
          <a:ea typeface="+mn-ea"/>
          <a:cs typeface="+mn-cs"/>
        </a:defRPr>
      </a:lvl6pPr>
      <a:lvl7pPr marL="3443539" algn="l" defTabSz="1147846" rtl="0" eaLnBrk="1" latinLnBrk="0" hangingPunct="1">
        <a:defRPr sz="2300" kern="1200">
          <a:solidFill>
            <a:schemeClr val="tx1"/>
          </a:solidFill>
          <a:latin typeface="+mn-lt"/>
          <a:ea typeface="+mn-ea"/>
          <a:cs typeface="+mn-cs"/>
        </a:defRPr>
      </a:lvl7pPr>
      <a:lvl8pPr marL="4017462" algn="l" defTabSz="1147846" rtl="0" eaLnBrk="1" latinLnBrk="0" hangingPunct="1">
        <a:defRPr sz="2300" kern="1200">
          <a:solidFill>
            <a:schemeClr val="tx1"/>
          </a:solidFill>
          <a:latin typeface="+mn-lt"/>
          <a:ea typeface="+mn-ea"/>
          <a:cs typeface="+mn-cs"/>
        </a:defRPr>
      </a:lvl8pPr>
      <a:lvl9pPr marL="4591385" algn="l" defTabSz="1147846"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7.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9.png"/><Relationship Id="rId5" Type="http://schemas.microsoft.com/office/2007/relationships/hdphoto" Target="../media/hdphoto1.wdp"/><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3.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4.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8.png"/><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65.jpg"/><Relationship Id="rId5" Type="http://schemas.openxmlformats.org/officeDocument/2006/relationships/image" Target="../media/image64.jpg"/><Relationship Id="rId4" Type="http://schemas.openxmlformats.org/officeDocument/2006/relationships/image" Target="../media/image63.jpe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8.png"/><Relationship Id="rId7" Type="http://schemas.openxmlformats.org/officeDocument/2006/relationships/image" Target="../media/image23.jpeg"/><Relationship Id="rId12" Type="http://schemas.openxmlformats.org/officeDocument/2006/relationships/image" Target="../media/image28.jpeg"/><Relationship Id="rId17" Type="http://schemas.openxmlformats.org/officeDocument/2006/relationships/image" Target="../media/image33.jpg"/><Relationship Id="rId2" Type="http://schemas.openxmlformats.org/officeDocument/2006/relationships/notesSlide" Target="../notesSlides/notesSlide8.xml"/><Relationship Id="rId16" Type="http://schemas.openxmlformats.org/officeDocument/2006/relationships/image" Target="../media/image32.jpeg"/><Relationship Id="rId20" Type="http://schemas.openxmlformats.org/officeDocument/2006/relationships/image" Target="../media/image36.jpg"/><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7.jpeg"/><Relationship Id="rId5" Type="http://schemas.openxmlformats.org/officeDocument/2006/relationships/image" Target="../media/image21.png"/><Relationship Id="rId15" Type="http://schemas.openxmlformats.org/officeDocument/2006/relationships/image" Target="../media/image31.jpeg"/><Relationship Id="rId10" Type="http://schemas.openxmlformats.org/officeDocument/2006/relationships/image" Target="../media/image26.png"/><Relationship Id="rId19" Type="http://schemas.openxmlformats.org/officeDocument/2006/relationships/image" Target="../media/image35.png"/><Relationship Id="rId4" Type="http://schemas.microsoft.com/office/2007/relationships/hdphoto" Target="../media/hdphoto1.wdp"/><Relationship Id="rId9" Type="http://schemas.openxmlformats.org/officeDocument/2006/relationships/image" Target="../media/image25.png"/><Relationship Id="rId14"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a:stretch>
        </a:blipFill>
        <a:effectLst/>
      </p:bgPr>
    </p:bg>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4" cstate="screen"/>
          <a:srcRect/>
          <a:stretch>
            <a:fillRect/>
          </a:stretch>
        </p:blipFill>
        <p:spPr>
          <a:xfrm>
            <a:off x="-1" y="731275"/>
            <a:ext cx="2969443" cy="4510632"/>
          </a:xfrm>
          <a:prstGeom prst="rect">
            <a:avLst/>
          </a:prstGeom>
        </p:spPr>
      </p:pic>
      <p:sp>
        <p:nvSpPr>
          <p:cNvPr id="12" name="文本框 11"/>
          <p:cNvSpPr txBox="1"/>
          <p:nvPr/>
        </p:nvSpPr>
        <p:spPr>
          <a:xfrm>
            <a:off x="1750410" y="3284017"/>
            <a:ext cx="9541444" cy="923330"/>
          </a:xfrm>
          <a:prstGeom prst="rect">
            <a:avLst/>
          </a:prstGeom>
          <a:noFill/>
        </p:spPr>
        <p:txBody>
          <a:bodyPr wrap="square" rtlCol="0">
            <a:spAutoFit/>
          </a:bodyPr>
          <a:lstStyle/>
          <a:p>
            <a:pPr algn="ctr"/>
            <a:r>
              <a:rPr lang="en-US" altLang="zh-CN" sz="5400" b="1" dirty="0">
                <a:solidFill>
                  <a:srgbClr val="D4E7EE"/>
                </a:solidFill>
                <a:cs typeface="+mn-ea"/>
                <a:sym typeface="+mn-lt"/>
              </a:rPr>
              <a:t>DE TEL Intern Final Presentation</a:t>
            </a:r>
            <a:endParaRPr lang="zh-CN" altLang="en-US" sz="5400" b="1" dirty="0">
              <a:solidFill>
                <a:srgbClr val="D4E7EE"/>
              </a:solidFill>
              <a:cs typeface="+mn-ea"/>
              <a:sym typeface="+mn-lt"/>
            </a:endParaRPr>
          </a:p>
        </p:txBody>
      </p:sp>
      <p:sp>
        <p:nvSpPr>
          <p:cNvPr id="13" name="原创_8"/>
          <p:cNvSpPr>
            <a:spLocks noChangeArrowheads="1"/>
          </p:cNvSpPr>
          <p:nvPr/>
        </p:nvSpPr>
        <p:spPr bwMode="auto">
          <a:xfrm>
            <a:off x="3496813" y="4459234"/>
            <a:ext cx="56758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defRPr/>
            </a:pPr>
            <a:r>
              <a:rPr lang="zh-TW" altLang="en-US" sz="2000" spc="225" dirty="0">
                <a:solidFill>
                  <a:schemeClr val="bg1"/>
                </a:solidFill>
                <a:latin typeface="+mn-lt"/>
                <a:ea typeface="+mn-ea"/>
                <a:cs typeface="+mn-ea"/>
                <a:sym typeface="+mn-lt"/>
              </a:rPr>
              <a:t>黃家澤</a:t>
            </a:r>
            <a:r>
              <a:rPr lang="en-US" altLang="zh-CN" sz="2000" spc="225" dirty="0">
                <a:solidFill>
                  <a:schemeClr val="bg1"/>
                </a:solidFill>
                <a:latin typeface="+mn-lt"/>
                <a:ea typeface="+mn-ea"/>
                <a:cs typeface="+mn-ea"/>
                <a:sym typeface="+mn-lt"/>
              </a:rPr>
              <a:t>|Huang Jia Ze|</a:t>
            </a:r>
            <a:r>
              <a:rPr lang="zh-TW" altLang="en-US" sz="2000" spc="225" dirty="0">
                <a:solidFill>
                  <a:schemeClr val="bg1"/>
                </a:solidFill>
                <a:latin typeface="+mn-lt"/>
                <a:ea typeface="+mn-ea"/>
                <a:cs typeface="+mn-ea"/>
                <a:sym typeface="+mn-lt"/>
              </a:rPr>
              <a:t>實習生</a:t>
            </a:r>
            <a:r>
              <a:rPr lang="en-US" altLang="zh-CN" sz="2000" spc="225" dirty="0">
                <a:solidFill>
                  <a:schemeClr val="bg1"/>
                </a:solidFill>
                <a:latin typeface="+mn-lt"/>
                <a:ea typeface="+mn-ea"/>
                <a:cs typeface="+mn-ea"/>
                <a:sym typeface="+mn-lt"/>
              </a:rPr>
              <a:t>|</a:t>
            </a:r>
            <a:r>
              <a:rPr lang="zh-TW" altLang="en-US" sz="2000" spc="225" dirty="0">
                <a:solidFill>
                  <a:schemeClr val="bg1"/>
                </a:solidFill>
                <a:latin typeface="+mn-lt"/>
                <a:ea typeface="+mn-ea"/>
                <a:cs typeface="+mn-ea"/>
                <a:sym typeface="+mn-lt"/>
              </a:rPr>
              <a:t>蝕刻部門</a:t>
            </a:r>
            <a:endParaRPr lang="zh-CN" altLang="en-US" sz="2000" spc="225" dirty="0">
              <a:solidFill>
                <a:schemeClr val="bg1"/>
              </a:solidFill>
              <a:latin typeface="+mn-lt"/>
              <a:ea typeface="+mn-ea"/>
              <a:cs typeface="+mn-ea"/>
              <a:sym typeface="+mn-lt"/>
            </a:endParaRPr>
          </a:p>
        </p:txBody>
      </p:sp>
      <p:pic>
        <p:nvPicPr>
          <p:cNvPr id="21" name="图片 20"/>
          <p:cNvPicPr>
            <a:picLocks noChangeAspect="1"/>
          </p:cNvPicPr>
          <p:nvPr/>
        </p:nvPicPr>
        <p:blipFill rotWithShape="1">
          <a:blip r:embed="rId5" cstate="screen"/>
          <a:srcRect/>
          <a:stretch>
            <a:fillRect/>
          </a:stretch>
        </p:blipFill>
        <p:spPr>
          <a:xfrm>
            <a:off x="9700005" y="943295"/>
            <a:ext cx="3183696" cy="4764766"/>
          </a:xfrm>
          <a:prstGeom prst="rect">
            <a:avLst/>
          </a:prstGeom>
        </p:spPr>
      </p:pic>
      <p:cxnSp>
        <p:nvCxnSpPr>
          <p:cNvPr id="23" name="直接连接符 22"/>
          <p:cNvCxnSpPr/>
          <p:nvPr/>
        </p:nvCxnSpPr>
        <p:spPr>
          <a:xfrm>
            <a:off x="2058860" y="4312930"/>
            <a:ext cx="8924544" cy="0"/>
          </a:xfrm>
          <a:prstGeom prst="line">
            <a:avLst/>
          </a:prstGeom>
          <a:ln w="28575">
            <a:solidFill>
              <a:srgbClr val="D4E7EE"/>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4000">
        <p:randomBar dir="vert"/>
      </p:transition>
    </mc:Choice>
    <mc:Fallback xmlns="">
      <p:transition advTm="4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250" fill="hold"/>
                                        <p:tgtEl>
                                          <p:spTgt spid="12"/>
                                        </p:tgtEl>
                                        <p:attrNameLst>
                                          <p:attrName>ppt_w</p:attrName>
                                        </p:attrNameLst>
                                      </p:cBhvr>
                                      <p:tavLst>
                                        <p:tav tm="0">
                                          <p:val>
                                            <p:fltVal val="0"/>
                                          </p:val>
                                        </p:tav>
                                        <p:tav tm="100000">
                                          <p:val>
                                            <p:strVal val="#ppt_w"/>
                                          </p:val>
                                        </p:tav>
                                      </p:tavLst>
                                    </p:anim>
                                    <p:anim calcmode="lin" valueType="num">
                                      <p:cBhvr>
                                        <p:cTn id="8" dur="250" fill="hold"/>
                                        <p:tgtEl>
                                          <p:spTgt spid="12"/>
                                        </p:tgtEl>
                                        <p:attrNameLst>
                                          <p:attrName>ppt_h</p:attrName>
                                        </p:attrNameLst>
                                      </p:cBhvr>
                                      <p:tavLst>
                                        <p:tav tm="0">
                                          <p:val>
                                            <p:fltVal val="0"/>
                                          </p:val>
                                        </p:tav>
                                        <p:tav tm="100000">
                                          <p:val>
                                            <p:strVal val="#ppt_h"/>
                                          </p:val>
                                        </p:tav>
                                      </p:tavLst>
                                    </p:anim>
                                    <p:animEffect transition="in" filter="fade">
                                      <p:cBhvr>
                                        <p:cTn id="9" dur="250"/>
                                        <p:tgtEl>
                                          <p:spTgt spid="12"/>
                                        </p:tgtEl>
                                      </p:cBhvr>
                                    </p:animEffect>
                                  </p:childTnLst>
                                </p:cTn>
                              </p:par>
                            </p:childTnLst>
                          </p:cTn>
                        </p:par>
                        <p:par>
                          <p:cTn id="10" fill="hold">
                            <p:stCondLst>
                              <p:cond delay="925"/>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calcmode="lin" valueType="num">
                                      <p:cBhvr>
                                        <p:cTn id="13"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4" dur="300" fill="hold"/>
                                        <p:tgtEl>
                                          <p:spTgt spid="13"/>
                                        </p:tgtEl>
                                        <p:attrNameLst>
                                          <p:attrName>ppt_y</p:attrName>
                                        </p:attrNameLst>
                                      </p:cBhvr>
                                      <p:tavLst>
                                        <p:tav tm="0">
                                          <p:val>
                                            <p:strVal val="#ppt_y"/>
                                          </p:val>
                                        </p:tav>
                                        <p:tav tm="100000">
                                          <p:val>
                                            <p:strVal val="#ppt_y"/>
                                          </p:val>
                                        </p:tav>
                                      </p:tavLst>
                                    </p:anim>
                                    <p:anim calcmode="lin" valueType="num">
                                      <p:cBhvr>
                                        <p:cTn id="15"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6"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7" dur="300" tmFilter="0,0; .5, 1; 1, 1"/>
                                        <p:tgtEl>
                                          <p:spTgt spid="13"/>
                                        </p:tgtEl>
                                      </p:cBhvr>
                                    </p:animEffect>
                                  </p:childTnLst>
                                </p:cTn>
                              </p:par>
                            </p:childTnLst>
                          </p:cTn>
                        </p:par>
                        <p:par>
                          <p:cTn id="18" fill="hold">
                            <p:stCondLst>
                              <p:cond delay="1885"/>
                            </p:stCondLst>
                            <p:childTnLst>
                              <p:par>
                                <p:cTn id="19" presetID="26" presetClass="emph" presetSubtype="0" fill="hold" grpId="1" nodeType="afterEffect">
                                  <p:stCondLst>
                                    <p:cond delay="0"/>
                                  </p:stCondLst>
                                  <p:iterate type="lt">
                                    <p:tmPct val="0"/>
                                  </p:iterate>
                                  <p:childTnLst>
                                    <p:animEffect transition="out" filter="fade">
                                      <p:cBhvr>
                                        <p:cTn id="20" dur="250" tmFilter="0, 0; .2, .5; .8, .5; 1, 0"/>
                                        <p:tgtEl>
                                          <p:spTgt spid="13"/>
                                        </p:tgtEl>
                                      </p:cBhvr>
                                    </p:animEffect>
                                    <p:animScale>
                                      <p:cBhvr>
                                        <p:cTn id="21" dur="125"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3" grpId="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4256249" y="894145"/>
            <a:ext cx="4300728" cy="4300728"/>
          </a:xfrm>
          <a:prstGeom prst="rect">
            <a:avLst/>
          </a:prstGeom>
        </p:spPr>
      </p:pic>
      <p:sp>
        <p:nvSpPr>
          <p:cNvPr id="6" name="文本框 5"/>
          <p:cNvSpPr txBox="1"/>
          <p:nvPr/>
        </p:nvSpPr>
        <p:spPr>
          <a:xfrm>
            <a:off x="5245847" y="2157562"/>
            <a:ext cx="2124883" cy="1389739"/>
          </a:xfrm>
          <a:prstGeom prst="rect">
            <a:avLst/>
          </a:prstGeom>
          <a:noFill/>
        </p:spPr>
        <p:txBody>
          <a:bodyPr wrap="square" rtlCol="0">
            <a:spAutoFit/>
          </a:bodyPr>
          <a:lstStyle/>
          <a:p>
            <a:pPr algn="ctr"/>
            <a:r>
              <a:rPr lang="en-US" altLang="zh-CN" sz="8430" b="1" dirty="0">
                <a:solidFill>
                  <a:srgbClr val="D4E7EE"/>
                </a:solidFill>
                <a:effectLst>
                  <a:outerShdw blurRad="38100" dist="38100" dir="2700000" algn="tl">
                    <a:srgbClr val="000000">
                      <a:alpha val="43137"/>
                    </a:srgbClr>
                  </a:outerShdw>
                </a:effectLst>
                <a:cs typeface="+mn-ea"/>
                <a:sym typeface="+mn-lt"/>
              </a:rPr>
              <a:t>03</a:t>
            </a:r>
            <a:endParaRPr lang="zh-CN" altLang="en-US" sz="8430" b="1" dirty="0">
              <a:solidFill>
                <a:srgbClr val="D4E7EE"/>
              </a:solidFill>
              <a:effectLst>
                <a:outerShdw blurRad="38100" dist="38100" dir="2700000" algn="tl">
                  <a:srgbClr val="000000">
                    <a:alpha val="43137"/>
                  </a:srgbClr>
                </a:outerShdw>
              </a:effectLst>
              <a:cs typeface="+mn-ea"/>
              <a:sym typeface="+mn-lt"/>
            </a:endParaRPr>
          </a:p>
        </p:txBody>
      </p:sp>
      <p:sp>
        <p:nvSpPr>
          <p:cNvPr id="7" name="文本框 6"/>
          <p:cNvSpPr txBox="1"/>
          <p:nvPr/>
        </p:nvSpPr>
        <p:spPr>
          <a:xfrm>
            <a:off x="2586470" y="3924687"/>
            <a:ext cx="7437090" cy="3046988"/>
          </a:xfrm>
          <a:prstGeom prst="rect">
            <a:avLst/>
          </a:prstGeom>
          <a:noFill/>
        </p:spPr>
        <p:txBody>
          <a:bodyPr wrap="square" rtlCol="0">
            <a:spAutoFit/>
          </a:bodyPr>
          <a:lstStyle/>
          <a:p>
            <a:pPr algn="ctr"/>
            <a:r>
              <a:rPr lang="en-US" altLang="zh-TW" sz="4800" b="1" dirty="0">
                <a:solidFill>
                  <a:srgbClr val="D4E7EE"/>
                </a:solidFill>
                <a:cs typeface="+mn-ea"/>
                <a:sym typeface="+mn-lt"/>
              </a:rPr>
              <a:t>Machine introduction and related accessories</a:t>
            </a:r>
            <a:endParaRPr lang="zh-CN" altLang="en-US" sz="4800" b="1" dirty="0">
              <a:solidFill>
                <a:srgbClr val="D4E7EE"/>
              </a:solidFill>
              <a:cs typeface="+mn-ea"/>
              <a:sym typeface="+mn-lt"/>
            </a:endParaRPr>
          </a:p>
          <a:p>
            <a:pPr algn="ctr"/>
            <a:endParaRPr lang="en-AU" altLang="zh-TW" sz="4800" dirty="0">
              <a:solidFill>
                <a:schemeClr val="accent5"/>
              </a:solidFill>
              <a:cs typeface="+mn-ea"/>
              <a:sym typeface="+mn-lt"/>
            </a:endParaRPr>
          </a:p>
          <a:p>
            <a:pPr algn="ctr">
              <a:defRPr/>
            </a:pPr>
            <a:endParaRPr lang="zh-CN" altLang="en-US" sz="4800" b="1" dirty="0">
              <a:solidFill>
                <a:srgbClr val="D4E7EE"/>
              </a:solidFill>
              <a:cs typeface="+mn-ea"/>
              <a:sym typeface="+mn-lt"/>
            </a:endParaRPr>
          </a:p>
        </p:txBody>
      </p:sp>
      <p:sp>
        <p:nvSpPr>
          <p:cNvPr id="8" name="文本框 7"/>
          <p:cNvSpPr txBox="1"/>
          <p:nvPr/>
        </p:nvSpPr>
        <p:spPr>
          <a:xfrm>
            <a:off x="3326979" y="5346581"/>
            <a:ext cx="5956072" cy="416717"/>
          </a:xfrm>
          <a:prstGeom prst="rect">
            <a:avLst/>
          </a:prstGeom>
          <a:noFill/>
        </p:spPr>
        <p:txBody>
          <a:bodyPr wrap="square" rtlCol="0">
            <a:spAutoFit/>
          </a:bodyPr>
          <a:lstStyle/>
          <a:p>
            <a:pPr algn="ctr"/>
            <a:r>
              <a:rPr lang="en-US" altLang="zh-CN" sz="2110" dirty="0">
                <a:solidFill>
                  <a:srgbClr val="D4E7EE"/>
                </a:solidFill>
                <a:effectLst>
                  <a:outerShdw blurRad="38100" dist="38100" dir="2700000" algn="tl">
                    <a:srgbClr val="000000">
                      <a:alpha val="43137"/>
                    </a:srgbClr>
                  </a:outerShdw>
                </a:effectLst>
                <a:cs typeface="+mn-ea"/>
                <a:sym typeface="+mn-lt"/>
              </a:rPr>
              <a:t>More than I can see Beyond imagination</a:t>
            </a:r>
            <a:endParaRPr lang="zh-CN" altLang="en-US" sz="2110" dirty="0">
              <a:solidFill>
                <a:srgbClr val="D4E7EE"/>
              </a:solidFill>
              <a:effectLst>
                <a:outerShdw blurRad="38100" dist="38100" dir="2700000" algn="tl">
                  <a:srgbClr val="000000">
                    <a:alpha val="43137"/>
                  </a:srgbClr>
                </a:outerShdw>
              </a:effectLst>
              <a:cs typeface="+mn-ea"/>
              <a:sym typeface="+mn-lt"/>
            </a:endParaRPr>
          </a:p>
        </p:txBody>
      </p:sp>
      <p:pic>
        <p:nvPicPr>
          <p:cNvPr id="10" name="图片 9"/>
          <p:cNvPicPr>
            <a:picLocks noChangeAspect="1"/>
          </p:cNvPicPr>
          <p:nvPr/>
        </p:nvPicPr>
        <p:blipFill rotWithShape="1">
          <a:blip r:embed="rId5" cstate="screen"/>
          <a:srcRect/>
          <a:stretch>
            <a:fillRect/>
          </a:stretch>
        </p:blipFill>
        <p:spPr>
          <a:xfrm>
            <a:off x="-1" y="456541"/>
            <a:ext cx="2969443" cy="4510632"/>
          </a:xfrm>
          <a:prstGeom prst="rect">
            <a:avLst/>
          </a:prstGeom>
        </p:spPr>
      </p:pic>
      <p:pic>
        <p:nvPicPr>
          <p:cNvPr id="11" name="图片 10"/>
          <p:cNvPicPr>
            <a:picLocks noChangeAspect="1"/>
          </p:cNvPicPr>
          <p:nvPr/>
        </p:nvPicPr>
        <p:blipFill rotWithShape="1">
          <a:blip r:embed="rId6" cstate="screen"/>
          <a:srcRect/>
          <a:stretch>
            <a:fillRect/>
          </a:stretch>
        </p:blipFill>
        <p:spPr>
          <a:xfrm>
            <a:off x="9700005" y="1613855"/>
            <a:ext cx="3183696" cy="47647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advTm="4000">
        <p:circle/>
      </p:transition>
    </mc:Choice>
    <mc:Fallback xmlns="">
      <p:transition spd="slow" advTm="400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
                                        </p:tgtEl>
                                        <p:attrNameLst>
                                          <p:attrName>ppt_y</p:attrName>
                                        </p:attrNameLst>
                                      </p:cBhvr>
                                      <p:tavLst>
                                        <p:tav tm="0">
                                          <p:val>
                                            <p:strVal val="#ppt_y"/>
                                          </p:val>
                                        </p:tav>
                                        <p:tav tm="100000">
                                          <p:val>
                                            <p:strVal val="#ppt_y"/>
                                          </p:val>
                                        </p:tav>
                                      </p:tavLst>
                                    </p:anim>
                                    <p:anim calcmode="lin" valueType="num">
                                      <p:cBhvr>
                                        <p:cTn id="1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
                                        </p:tgtEl>
                                      </p:cBhvr>
                                    </p:animEffect>
                                  </p:childTnLst>
                                </p:cTn>
                              </p:par>
                            </p:childTnLst>
                          </p:cTn>
                        </p:par>
                        <p:par>
                          <p:cTn id="18" fill="hold">
                            <p:stCondLst>
                              <p:cond delay="1549"/>
                            </p:stCondLst>
                            <p:childTnLst>
                              <p:par>
                                <p:cTn id="19" presetID="26" presetClass="emph" presetSubtype="0" fill="hold" grpId="1" nodeType="afterEffect">
                                  <p:stCondLst>
                                    <p:cond delay="0"/>
                                  </p:stCondLst>
                                  <p:iterate type="lt">
                                    <p:tmPct val="0"/>
                                  </p:iterate>
                                  <p:childTnLst>
                                    <p:animEffect transition="out" filter="fade">
                                      <p:cBhvr>
                                        <p:cTn id="20" dur="1000" tmFilter="0, 0; .2, .5; .8, .5; 1, 0"/>
                                        <p:tgtEl>
                                          <p:spTgt spid="6"/>
                                        </p:tgtEl>
                                      </p:cBhvr>
                                    </p:animEffect>
                                    <p:animScale>
                                      <p:cBhvr>
                                        <p:cTn id="21" dur="500" autoRev="1" fill="hold"/>
                                        <p:tgtEl>
                                          <p:spTgt spid="6"/>
                                        </p:tgtEl>
                                      </p:cBhvr>
                                      <p:by x="105000" y="105000"/>
                                    </p:animScale>
                                  </p:childTnLst>
                                </p:cTn>
                              </p:par>
                            </p:childTnLst>
                          </p:cTn>
                        </p:par>
                        <p:par>
                          <p:cTn id="22" fill="hold">
                            <p:stCondLst>
                              <p:cond delay="2549"/>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7"/>
                                        </p:tgtEl>
                                        <p:attrNameLst>
                                          <p:attrName>ppt_y</p:attrName>
                                        </p:attrNameLst>
                                      </p:cBhvr>
                                      <p:tavLst>
                                        <p:tav tm="0">
                                          <p:val>
                                            <p:strVal val="#ppt_y"/>
                                          </p:val>
                                        </p:tav>
                                        <p:tav tm="100000">
                                          <p:val>
                                            <p:strVal val="#ppt_y"/>
                                          </p:val>
                                        </p:tav>
                                      </p:tavLst>
                                    </p:anim>
                                    <p:anim calcmode="lin" valueType="num">
                                      <p:cBhvr>
                                        <p:cTn id="2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7"/>
                                        </p:tgtEl>
                                      </p:cBhvr>
                                    </p:animEffect>
                                  </p:childTnLst>
                                </p:cTn>
                              </p:par>
                            </p:childTnLst>
                          </p:cTn>
                        </p:par>
                        <p:par>
                          <p:cTn id="30" fill="hold">
                            <p:stCondLst>
                              <p:cond delay="4999"/>
                            </p:stCondLst>
                            <p:childTnLst>
                              <p:par>
                                <p:cTn id="31" presetID="26" presetClass="emph" presetSubtype="0" fill="hold" grpId="1" nodeType="afterEffect">
                                  <p:stCondLst>
                                    <p:cond delay="0"/>
                                  </p:stCondLst>
                                  <p:iterate type="lt">
                                    <p:tmPct val="0"/>
                                  </p:iterate>
                                  <p:childTnLst>
                                    <p:animEffect transition="out" filter="fade">
                                      <p:cBhvr>
                                        <p:cTn id="32" dur="1000" tmFilter="0, 0; .2, .5; .8, .5; 1, 0"/>
                                        <p:tgtEl>
                                          <p:spTgt spid="7"/>
                                        </p:tgtEl>
                                      </p:cBhvr>
                                    </p:animEffect>
                                    <p:animScale>
                                      <p:cBhvr>
                                        <p:cTn id="33" dur="500" autoRev="1" fill="hold"/>
                                        <p:tgtEl>
                                          <p:spTgt spid="7"/>
                                        </p:tgtEl>
                                      </p:cBhvr>
                                      <p:by x="105000" y="105000"/>
                                    </p:animScale>
                                  </p:childTnLst>
                                </p:cTn>
                              </p:par>
                            </p:childTnLst>
                          </p:cTn>
                        </p:par>
                        <p:par>
                          <p:cTn id="34" fill="hold">
                            <p:stCondLst>
                              <p:cond delay="5999"/>
                            </p:stCondLst>
                            <p:childTnLst>
                              <p:par>
                                <p:cTn id="35" presetID="37"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900" decel="100000" fill="hold"/>
                                        <p:tgtEl>
                                          <p:spTgt spid="8"/>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allery | Micron Technologies, Inc">
            <a:extLst>
              <a:ext uri="{FF2B5EF4-FFF2-40B4-BE49-F238E27FC236}">
                <a16:creationId xmlns:a16="http://schemas.microsoft.com/office/drawing/2014/main" id="{9EB6EF4F-ACBD-225F-FFD8-081CB09E78C1}"/>
              </a:ext>
            </a:extLst>
          </p:cNvPr>
          <p:cNvPicPr>
            <a:picLocks noChangeAspect="1" noChangeArrowheads="1"/>
          </p:cNvPicPr>
          <p:nvPr/>
        </p:nvPicPr>
        <p:blipFill>
          <a:blip r:embed="rId3" cstate="print">
            <a:alphaModFix/>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352893" y="353525"/>
            <a:ext cx="2077513" cy="56549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5">
            <a:extLst>
              <a:ext uri="{FF2B5EF4-FFF2-40B4-BE49-F238E27FC236}">
                <a16:creationId xmlns:a16="http://schemas.microsoft.com/office/drawing/2014/main" id="{D6AEE33D-E516-294E-2A83-E7BD7AB40E93}"/>
              </a:ext>
            </a:extLst>
          </p:cNvPr>
          <p:cNvSpPr txBox="1"/>
          <p:nvPr/>
        </p:nvSpPr>
        <p:spPr>
          <a:xfrm>
            <a:off x="352893" y="1541650"/>
            <a:ext cx="1925487" cy="533185"/>
          </a:xfrm>
          <a:prstGeom prst="rect">
            <a:avLst/>
          </a:prstGeom>
          <a:noFill/>
        </p:spPr>
        <p:txBody>
          <a:bodyPr wrap="square" lIns="192747" tIns="96374" rIns="192747" bIns="96374" rtlCol="0">
            <a:spAutoFit/>
          </a:bodyPr>
          <a:lstStyle/>
          <a:p>
            <a:pPr algn="ctr"/>
            <a:r>
              <a:rPr lang="en-US" altLang="zh-TW" sz="2200" b="1" dirty="0">
                <a:solidFill>
                  <a:srgbClr val="002060"/>
                </a:solidFill>
                <a:cs typeface="+mn-ea"/>
                <a:sym typeface="+mn-lt"/>
              </a:rPr>
              <a:t>LK3 machine</a:t>
            </a:r>
            <a:endParaRPr lang="id-ID" sz="2200" b="1" dirty="0">
              <a:solidFill>
                <a:srgbClr val="002060"/>
              </a:solidFill>
              <a:cs typeface="+mn-ea"/>
              <a:sym typeface="+mn-lt"/>
            </a:endParaRPr>
          </a:p>
        </p:txBody>
      </p:sp>
      <p:pic>
        <p:nvPicPr>
          <p:cNvPr id="4" name="圖片 3">
            <a:extLst>
              <a:ext uri="{FF2B5EF4-FFF2-40B4-BE49-F238E27FC236}">
                <a16:creationId xmlns:a16="http://schemas.microsoft.com/office/drawing/2014/main" id="{9131003E-D308-EB85-2BF4-3D4CC12D9E0F}"/>
              </a:ext>
            </a:extLst>
          </p:cNvPr>
          <p:cNvPicPr>
            <a:picLocks noChangeAspect="1"/>
          </p:cNvPicPr>
          <p:nvPr/>
        </p:nvPicPr>
        <p:blipFill>
          <a:blip r:embed="rId5"/>
          <a:stretch>
            <a:fillRect/>
          </a:stretch>
        </p:blipFill>
        <p:spPr>
          <a:xfrm>
            <a:off x="1088846" y="2440266"/>
            <a:ext cx="5042014" cy="3860106"/>
          </a:xfrm>
          <a:prstGeom prst="rect">
            <a:avLst/>
          </a:prstGeom>
        </p:spPr>
      </p:pic>
      <p:pic>
        <p:nvPicPr>
          <p:cNvPr id="5" name="圖片 4">
            <a:extLst>
              <a:ext uri="{FF2B5EF4-FFF2-40B4-BE49-F238E27FC236}">
                <a16:creationId xmlns:a16="http://schemas.microsoft.com/office/drawing/2014/main" id="{3334F7BB-34FB-F48D-305B-61B271969580}"/>
              </a:ext>
            </a:extLst>
          </p:cNvPr>
          <p:cNvPicPr>
            <a:picLocks noChangeAspect="1"/>
          </p:cNvPicPr>
          <p:nvPr/>
        </p:nvPicPr>
        <p:blipFill>
          <a:blip r:embed="rId6"/>
          <a:stretch>
            <a:fillRect/>
          </a:stretch>
        </p:blipFill>
        <p:spPr>
          <a:xfrm>
            <a:off x="6354358" y="2440266"/>
            <a:ext cx="5577230" cy="3860106"/>
          </a:xfrm>
          <a:prstGeom prst="rect">
            <a:avLst/>
          </a:prstGeom>
        </p:spPr>
      </p:pic>
      <p:sp>
        <p:nvSpPr>
          <p:cNvPr id="9" name="标题 1">
            <a:extLst>
              <a:ext uri="{FF2B5EF4-FFF2-40B4-BE49-F238E27FC236}">
                <a16:creationId xmlns:a16="http://schemas.microsoft.com/office/drawing/2014/main" id="{B29E443D-C413-18A7-02A4-BA2440ADCE9A}"/>
              </a:ext>
            </a:extLst>
          </p:cNvPr>
          <p:cNvSpPr txBox="1">
            <a:spLocks/>
          </p:cNvSpPr>
          <p:nvPr/>
        </p:nvSpPr>
        <p:spPr>
          <a:xfrm>
            <a:off x="2107089" y="344174"/>
            <a:ext cx="10787930" cy="6680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4000" b="1" dirty="0">
                <a:solidFill>
                  <a:srgbClr val="D4E7EE"/>
                </a:solidFill>
                <a:cs typeface="+mn-ea"/>
                <a:sym typeface="+mn-lt"/>
              </a:rPr>
              <a:t>Machine introduction and related accessories</a:t>
            </a:r>
            <a:endParaRPr lang="zh-CN" altLang="en-US" sz="4000" b="1" dirty="0">
              <a:solidFill>
                <a:srgbClr val="D4E7EE"/>
              </a:solidFill>
              <a:cs typeface="+mn-ea"/>
              <a:sym typeface="+mn-lt"/>
            </a:endParaRPr>
          </a:p>
          <a:p>
            <a:pPr algn="ctr"/>
            <a:endParaRPr lang="zh-CN" altLang="en-US" sz="3200" b="1" dirty="0">
              <a:solidFill>
                <a:srgbClr val="D4E7EE"/>
              </a:solidFill>
              <a:cs typeface="+mn-ea"/>
              <a:sym typeface="+mn-lt"/>
            </a:endParaRPr>
          </a:p>
        </p:txBody>
      </p:sp>
    </p:spTree>
    <p:extLst>
      <p:ext uri="{BB962C8B-B14F-4D97-AF65-F5344CB8AC3E}">
        <p14:creationId xmlns:p14="http://schemas.microsoft.com/office/powerpoint/2010/main" val="2466777162"/>
      </p:ext>
    </p:extLst>
  </p:cSld>
  <p:clrMapOvr>
    <a:masterClrMapping/>
  </p:clrMapOvr>
  <mc:AlternateContent xmlns:mc="http://schemas.openxmlformats.org/markup-compatibility/2006" xmlns:p14="http://schemas.microsoft.com/office/powerpoint/2010/main">
    <mc:Choice Requires="p14">
      <p:transition spd="slow" p14:dur="800" advTm="4000">
        <p:circle/>
      </p:transition>
    </mc:Choice>
    <mc:Fallback xmlns="">
      <p:transition spd="slow" advTm="4000">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群組 27">
            <a:extLst>
              <a:ext uri="{FF2B5EF4-FFF2-40B4-BE49-F238E27FC236}">
                <a16:creationId xmlns:a16="http://schemas.microsoft.com/office/drawing/2014/main" id="{281B40A5-818E-8C34-A7E0-66C9B4AF0B14}"/>
              </a:ext>
            </a:extLst>
          </p:cNvPr>
          <p:cNvGrpSpPr/>
          <p:nvPr/>
        </p:nvGrpSpPr>
        <p:grpSpPr>
          <a:xfrm>
            <a:off x="191385" y="2130472"/>
            <a:ext cx="3831408" cy="3549556"/>
            <a:chOff x="5514514" y="1507153"/>
            <a:chExt cx="4106080" cy="3549556"/>
          </a:xfrm>
        </p:grpSpPr>
        <p:pic>
          <p:nvPicPr>
            <p:cNvPr id="24" name="圖片 23">
              <a:extLst>
                <a:ext uri="{FF2B5EF4-FFF2-40B4-BE49-F238E27FC236}">
                  <a16:creationId xmlns:a16="http://schemas.microsoft.com/office/drawing/2014/main" id="{05AD26BC-7353-181E-A103-61F644C24ED5}"/>
                </a:ext>
              </a:extLst>
            </p:cNvPr>
            <p:cNvPicPr>
              <a:picLocks noChangeAspect="1"/>
            </p:cNvPicPr>
            <p:nvPr/>
          </p:nvPicPr>
          <p:blipFill>
            <a:blip r:embed="rId3"/>
            <a:stretch>
              <a:fillRect/>
            </a:stretch>
          </p:blipFill>
          <p:spPr>
            <a:xfrm>
              <a:off x="5514514" y="2009560"/>
              <a:ext cx="4106080" cy="3047149"/>
            </a:xfrm>
            <a:prstGeom prst="rect">
              <a:avLst/>
            </a:prstGeom>
          </p:spPr>
        </p:pic>
        <p:sp>
          <p:nvSpPr>
            <p:cNvPr id="26" name="TextBox 15">
              <a:extLst>
                <a:ext uri="{FF2B5EF4-FFF2-40B4-BE49-F238E27FC236}">
                  <a16:creationId xmlns:a16="http://schemas.microsoft.com/office/drawing/2014/main" id="{2CC1A6DB-B32D-C5E4-E486-A4994ACA7A55}"/>
                </a:ext>
              </a:extLst>
            </p:cNvPr>
            <p:cNvSpPr txBox="1"/>
            <p:nvPr/>
          </p:nvSpPr>
          <p:spPr>
            <a:xfrm>
              <a:off x="5532480" y="1507153"/>
              <a:ext cx="3548559" cy="502407"/>
            </a:xfrm>
            <a:prstGeom prst="rect">
              <a:avLst/>
            </a:prstGeom>
            <a:noFill/>
          </p:spPr>
          <p:txBody>
            <a:bodyPr wrap="square" lIns="192747" tIns="96374" rIns="192747" bIns="96374" rtlCol="0">
              <a:spAutoFit/>
            </a:bodyPr>
            <a:lstStyle/>
            <a:p>
              <a:pPr algn="ctr"/>
              <a:r>
                <a:rPr lang="en-US" altLang="zh-TW" sz="2000" b="1" dirty="0">
                  <a:solidFill>
                    <a:srgbClr val="002060"/>
                  </a:solidFill>
                  <a:cs typeface="+mn-ea"/>
                  <a:sym typeface="+mn-lt"/>
                </a:rPr>
                <a:t>ESC</a:t>
              </a:r>
              <a:r>
                <a:rPr lang="zh-TW" altLang="en-US" sz="2000" b="1" dirty="0">
                  <a:solidFill>
                    <a:srgbClr val="002060"/>
                  </a:solidFill>
                  <a:cs typeface="+mn-ea"/>
                  <a:sym typeface="+mn-lt"/>
                </a:rPr>
                <a:t> </a:t>
              </a:r>
              <a:r>
                <a:rPr lang="en-US" altLang="zh-TW" sz="2000" b="1" dirty="0">
                  <a:solidFill>
                    <a:srgbClr val="002060"/>
                  </a:solidFill>
                  <a:cs typeface="+mn-ea"/>
                  <a:sym typeface="+mn-lt"/>
                </a:rPr>
                <a:t>(Electrostatic Chuck)</a:t>
              </a:r>
              <a:endParaRPr lang="id-ID" sz="2000" b="1" dirty="0">
                <a:solidFill>
                  <a:srgbClr val="002060"/>
                </a:solidFill>
                <a:cs typeface="+mn-ea"/>
                <a:sym typeface="+mn-lt"/>
              </a:endParaRPr>
            </a:p>
          </p:txBody>
        </p:sp>
      </p:grpSp>
      <p:pic>
        <p:nvPicPr>
          <p:cNvPr id="57" name="圖片 56">
            <a:extLst>
              <a:ext uri="{FF2B5EF4-FFF2-40B4-BE49-F238E27FC236}">
                <a16:creationId xmlns:a16="http://schemas.microsoft.com/office/drawing/2014/main" id="{F6380D12-4948-7CFC-14CF-BD64B9BAA41A}"/>
              </a:ext>
            </a:extLst>
          </p:cNvPr>
          <p:cNvPicPr>
            <a:picLocks noChangeAspect="1"/>
          </p:cNvPicPr>
          <p:nvPr/>
        </p:nvPicPr>
        <p:blipFill rotWithShape="1">
          <a:blip r:embed="rId4"/>
          <a:srcRect l="1636" r="4985" b="4063"/>
          <a:stretch/>
        </p:blipFill>
        <p:spPr>
          <a:xfrm>
            <a:off x="3180781" y="2659000"/>
            <a:ext cx="4257676" cy="2484599"/>
          </a:xfrm>
          <a:prstGeom prst="rect">
            <a:avLst/>
          </a:prstGeom>
        </p:spPr>
      </p:pic>
      <p:sp>
        <p:nvSpPr>
          <p:cNvPr id="16" name="平行四邊形 15">
            <a:extLst>
              <a:ext uri="{FF2B5EF4-FFF2-40B4-BE49-F238E27FC236}">
                <a16:creationId xmlns:a16="http://schemas.microsoft.com/office/drawing/2014/main" id="{85A1159C-3812-C851-262B-72847E636367}"/>
              </a:ext>
            </a:extLst>
          </p:cNvPr>
          <p:cNvSpPr>
            <a:spLocks noGrp="1" noRot="1" noMove="1" noResize="1" noEditPoints="1" noAdjustHandles="1" noChangeArrowheads="1" noChangeShapeType="1"/>
          </p:cNvSpPr>
          <p:nvPr/>
        </p:nvSpPr>
        <p:spPr>
          <a:xfrm>
            <a:off x="9205680" y="1362551"/>
            <a:ext cx="2627164" cy="3461802"/>
          </a:xfrm>
          <a:prstGeom prst="parallelogram">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3" name="Picture 2" descr="Gallery | Micron Technologies, Inc">
            <a:extLst>
              <a:ext uri="{FF2B5EF4-FFF2-40B4-BE49-F238E27FC236}">
                <a16:creationId xmlns:a16="http://schemas.microsoft.com/office/drawing/2014/main" id="{9EB6EF4F-ACBD-225F-FFD8-081CB09E78C1}"/>
              </a:ext>
            </a:extLst>
          </p:cNvPr>
          <p:cNvPicPr>
            <a:picLocks noChangeAspect="1" noChangeArrowheads="1"/>
          </p:cNvPicPr>
          <p:nvPr/>
        </p:nvPicPr>
        <p:blipFill>
          <a:blip r:embed="rId5" cstate="print">
            <a:alphaModFix/>
            <a:extLst>
              <a:ext uri="{BEBA8EAE-BF5A-486C-A8C5-ECC9F3942E4B}">
                <a14:imgProps xmlns:a14="http://schemas.microsoft.com/office/drawing/2010/main">
                  <a14:imgLayer r:embed="rId6">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352893" y="353525"/>
            <a:ext cx="2077513" cy="56549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5">
            <a:extLst>
              <a:ext uri="{FF2B5EF4-FFF2-40B4-BE49-F238E27FC236}">
                <a16:creationId xmlns:a16="http://schemas.microsoft.com/office/drawing/2014/main" id="{D6AEE33D-E516-294E-2A83-E7BD7AB40E93}"/>
              </a:ext>
            </a:extLst>
          </p:cNvPr>
          <p:cNvSpPr txBox="1"/>
          <p:nvPr/>
        </p:nvSpPr>
        <p:spPr>
          <a:xfrm>
            <a:off x="-153320" y="1362551"/>
            <a:ext cx="2583726" cy="533185"/>
          </a:xfrm>
          <a:prstGeom prst="rect">
            <a:avLst/>
          </a:prstGeom>
          <a:noFill/>
        </p:spPr>
        <p:txBody>
          <a:bodyPr wrap="square" lIns="192747" tIns="96374" rIns="192747" bIns="96374" rtlCol="0">
            <a:spAutoFit/>
          </a:bodyPr>
          <a:lstStyle/>
          <a:p>
            <a:pPr algn="ctr"/>
            <a:r>
              <a:rPr lang="en-US" altLang="zh-TW" sz="2200" b="1" dirty="0">
                <a:solidFill>
                  <a:srgbClr val="002060"/>
                </a:solidFill>
                <a:cs typeface="+mn-ea"/>
                <a:sym typeface="+mn-lt"/>
              </a:rPr>
              <a:t>LK3 </a:t>
            </a:r>
            <a:r>
              <a:rPr lang="zh-TW" altLang="en-US" sz="2200" b="1" dirty="0">
                <a:solidFill>
                  <a:srgbClr val="002060"/>
                </a:solidFill>
                <a:cs typeface="+mn-ea"/>
                <a:sym typeface="+mn-lt"/>
              </a:rPr>
              <a:t>機台簡介</a:t>
            </a:r>
            <a:endParaRPr lang="id-ID" sz="2200" b="1" dirty="0">
              <a:solidFill>
                <a:srgbClr val="002060"/>
              </a:solidFill>
              <a:cs typeface="+mn-ea"/>
              <a:sym typeface="+mn-lt"/>
            </a:endParaRPr>
          </a:p>
        </p:txBody>
      </p:sp>
      <p:sp>
        <p:nvSpPr>
          <p:cNvPr id="11" name="平行四邊形 10">
            <a:extLst>
              <a:ext uri="{FF2B5EF4-FFF2-40B4-BE49-F238E27FC236}">
                <a16:creationId xmlns:a16="http://schemas.microsoft.com/office/drawing/2014/main" id="{C262382D-4C47-8A80-0EFC-8364E692AAB6}"/>
              </a:ext>
            </a:extLst>
          </p:cNvPr>
          <p:cNvSpPr/>
          <p:nvPr/>
        </p:nvSpPr>
        <p:spPr>
          <a:xfrm>
            <a:off x="7628204" y="2148159"/>
            <a:ext cx="2627164" cy="3461802"/>
          </a:xfrm>
          <a:prstGeom prst="parallelogram">
            <a:avLst>
              <a:gd name="adj" fmla="val 21771"/>
            </a:avLst>
          </a:prstGeom>
          <a:blipFill dpi="0" rotWithShape="1">
            <a:blip r:embed="rId7">
              <a:extLst>
                <a:ext uri="{28A0092B-C50C-407E-A947-70E740481C1C}">
                  <a14:useLocalDpi xmlns:a14="http://schemas.microsoft.com/office/drawing/2010/main" val="0"/>
                </a:ext>
              </a:extLst>
            </a:blip>
            <a:srcRect/>
            <a:stretch>
              <a:fillRect/>
            </a:stretch>
          </a:blip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平行四邊形 11">
            <a:extLst>
              <a:ext uri="{FF2B5EF4-FFF2-40B4-BE49-F238E27FC236}">
                <a16:creationId xmlns:a16="http://schemas.microsoft.com/office/drawing/2014/main" id="{E3BE6969-C179-084B-8359-4E48F55E4D7D}"/>
              </a:ext>
            </a:extLst>
          </p:cNvPr>
          <p:cNvSpPr/>
          <p:nvPr/>
        </p:nvSpPr>
        <p:spPr>
          <a:xfrm>
            <a:off x="10052166" y="2148159"/>
            <a:ext cx="2469822" cy="3461802"/>
          </a:xfrm>
          <a:prstGeom prst="parallelogram">
            <a:avLst>
              <a:gd name="adj" fmla="val 20802"/>
            </a:avLst>
          </a:prstGeom>
          <a:blipFill dpi="0" rotWithShape="1">
            <a:blip r:embed="rId8">
              <a:extLst>
                <a:ext uri="{28A0092B-C50C-407E-A947-70E740481C1C}">
                  <a14:useLocalDpi xmlns:a14="http://schemas.microsoft.com/office/drawing/2010/main" val="0"/>
                </a:ext>
              </a:extLst>
            </a:blip>
            <a:srcRect/>
            <a:stretch>
              <a:fillRect/>
            </a:stretch>
          </a:blip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圓角 26">
            <a:extLst>
              <a:ext uri="{FF2B5EF4-FFF2-40B4-BE49-F238E27FC236}">
                <a16:creationId xmlns:a16="http://schemas.microsoft.com/office/drawing/2014/main" id="{E86FEC2F-F83C-75CA-9B25-E8AB80B9DEA9}"/>
              </a:ext>
            </a:extLst>
          </p:cNvPr>
          <p:cNvSpPr/>
          <p:nvPr/>
        </p:nvSpPr>
        <p:spPr>
          <a:xfrm>
            <a:off x="3394638" y="5183596"/>
            <a:ext cx="4106416" cy="12453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Function:</a:t>
            </a:r>
          </a:p>
          <a:p>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Held Wafer by Electrostatic Adsorption.</a:t>
            </a:r>
          </a:p>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Put RF Power into the chamber </a:t>
            </a:r>
          </a:p>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Internal Heater temperature control Wafer (cooling)</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9" name="矩形: 圓角 28">
            <a:extLst>
              <a:ext uri="{FF2B5EF4-FFF2-40B4-BE49-F238E27FC236}">
                <a16:creationId xmlns:a16="http://schemas.microsoft.com/office/drawing/2014/main" id="{4FDD8368-1C0E-19BE-4082-F45FB4FD98D5}"/>
              </a:ext>
            </a:extLst>
          </p:cNvPr>
          <p:cNvSpPr/>
          <p:nvPr/>
        </p:nvSpPr>
        <p:spPr>
          <a:xfrm>
            <a:off x="545623" y="1876842"/>
            <a:ext cx="2627164" cy="28681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Core components in the machine</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4" name="橢圓 33">
            <a:extLst>
              <a:ext uri="{FF2B5EF4-FFF2-40B4-BE49-F238E27FC236}">
                <a16:creationId xmlns:a16="http://schemas.microsoft.com/office/drawing/2014/main" id="{9D6A1446-2B56-FFF9-935A-CD24618639A0}"/>
              </a:ext>
            </a:extLst>
          </p:cNvPr>
          <p:cNvSpPr/>
          <p:nvPr/>
        </p:nvSpPr>
        <p:spPr>
          <a:xfrm>
            <a:off x="10999056" y="3059020"/>
            <a:ext cx="176944" cy="19218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35" name="橢圓 34">
            <a:extLst>
              <a:ext uri="{FF2B5EF4-FFF2-40B4-BE49-F238E27FC236}">
                <a16:creationId xmlns:a16="http://schemas.microsoft.com/office/drawing/2014/main" id="{D916C895-A9BE-3125-BE54-F53BBB3DC2F9}"/>
              </a:ext>
            </a:extLst>
          </p:cNvPr>
          <p:cNvSpPr/>
          <p:nvPr/>
        </p:nvSpPr>
        <p:spPr>
          <a:xfrm>
            <a:off x="10783156" y="3713070"/>
            <a:ext cx="176944" cy="19218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36" name="橢圓 35">
            <a:extLst>
              <a:ext uri="{FF2B5EF4-FFF2-40B4-BE49-F238E27FC236}">
                <a16:creationId xmlns:a16="http://schemas.microsoft.com/office/drawing/2014/main" id="{5BF84934-4AFD-82FD-C5D2-2C7D76A2968D}"/>
              </a:ext>
            </a:extLst>
          </p:cNvPr>
          <p:cNvSpPr/>
          <p:nvPr/>
        </p:nvSpPr>
        <p:spPr>
          <a:xfrm>
            <a:off x="11584813" y="3474944"/>
            <a:ext cx="176944" cy="19218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55" name="矩形: 圓角 54">
            <a:extLst>
              <a:ext uri="{FF2B5EF4-FFF2-40B4-BE49-F238E27FC236}">
                <a16:creationId xmlns:a16="http://schemas.microsoft.com/office/drawing/2014/main" id="{EF7C570D-BE1A-B41C-E3DF-ACC208A5E99F}"/>
              </a:ext>
            </a:extLst>
          </p:cNvPr>
          <p:cNvSpPr/>
          <p:nvPr/>
        </p:nvSpPr>
        <p:spPr>
          <a:xfrm>
            <a:off x="7149447" y="1729984"/>
            <a:ext cx="5507644" cy="28681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The position of the red circle is the hole that comes out of the Lifter Pin</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标题 1">
            <a:extLst>
              <a:ext uri="{FF2B5EF4-FFF2-40B4-BE49-F238E27FC236}">
                <a16:creationId xmlns:a16="http://schemas.microsoft.com/office/drawing/2014/main" id="{308FA6E5-F2E8-9781-4ED9-8CDE60AA66B6}"/>
              </a:ext>
            </a:extLst>
          </p:cNvPr>
          <p:cNvSpPr txBox="1">
            <a:spLocks/>
          </p:cNvSpPr>
          <p:nvPr/>
        </p:nvSpPr>
        <p:spPr>
          <a:xfrm>
            <a:off x="2107089" y="361283"/>
            <a:ext cx="10787930" cy="6680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4000" b="1" dirty="0">
                <a:solidFill>
                  <a:srgbClr val="D4E7EE"/>
                </a:solidFill>
                <a:cs typeface="+mn-ea"/>
                <a:sym typeface="+mn-lt"/>
              </a:rPr>
              <a:t>Machine introduction and related accessories</a:t>
            </a:r>
            <a:endParaRPr lang="zh-CN" altLang="en-US" sz="4000" b="1" dirty="0">
              <a:solidFill>
                <a:srgbClr val="D4E7EE"/>
              </a:solidFill>
              <a:cs typeface="+mn-ea"/>
              <a:sym typeface="+mn-lt"/>
            </a:endParaRPr>
          </a:p>
          <a:p>
            <a:pPr algn="ctr"/>
            <a:endParaRPr lang="zh-CN" altLang="en-US" sz="3200" b="1" dirty="0">
              <a:solidFill>
                <a:srgbClr val="D4E7EE"/>
              </a:solidFill>
              <a:cs typeface="+mn-ea"/>
              <a:sym typeface="+mn-lt"/>
            </a:endParaRPr>
          </a:p>
        </p:txBody>
      </p:sp>
    </p:spTree>
    <p:extLst>
      <p:ext uri="{BB962C8B-B14F-4D97-AF65-F5344CB8AC3E}">
        <p14:creationId xmlns:p14="http://schemas.microsoft.com/office/powerpoint/2010/main" val="3653377332"/>
      </p:ext>
    </p:extLst>
  </p:cSld>
  <p:clrMapOvr>
    <a:masterClrMapping/>
  </p:clrMapOvr>
  <mc:AlternateContent xmlns:mc="http://schemas.openxmlformats.org/markup-compatibility/2006" xmlns:p14="http://schemas.microsoft.com/office/powerpoint/2010/main">
    <mc:Choice Requires="p14">
      <p:transition spd="slow" p14:dur="800" advTm="4000">
        <p:circle/>
      </p:transition>
    </mc:Choice>
    <mc:Fallback xmlns="">
      <p:transition spd="slow" advTm="4000">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allery | Micron Technologies, Inc">
            <a:extLst>
              <a:ext uri="{FF2B5EF4-FFF2-40B4-BE49-F238E27FC236}">
                <a16:creationId xmlns:a16="http://schemas.microsoft.com/office/drawing/2014/main" id="{9EB6EF4F-ACBD-225F-FFD8-081CB09E78C1}"/>
              </a:ext>
            </a:extLst>
          </p:cNvPr>
          <p:cNvPicPr>
            <a:picLocks noChangeAspect="1" noChangeArrowheads="1"/>
          </p:cNvPicPr>
          <p:nvPr/>
        </p:nvPicPr>
        <p:blipFill>
          <a:blip r:embed="rId3" cstate="print">
            <a:alphaModFix/>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352893" y="353525"/>
            <a:ext cx="2077513" cy="565495"/>
          </a:xfrm>
          <a:prstGeom prst="rect">
            <a:avLst/>
          </a:prstGeom>
          <a:noFill/>
          <a:extLst>
            <a:ext uri="{909E8E84-426E-40DD-AFC4-6F175D3DCCD1}">
              <a14:hiddenFill xmlns:a14="http://schemas.microsoft.com/office/drawing/2010/main">
                <a:solidFill>
                  <a:srgbClr val="FFFFFF"/>
                </a:solidFill>
              </a14:hiddenFill>
            </a:ext>
          </a:extLst>
        </p:spPr>
      </p:pic>
      <p:pic>
        <p:nvPicPr>
          <p:cNvPr id="22" name="圖片 21">
            <a:extLst>
              <a:ext uri="{FF2B5EF4-FFF2-40B4-BE49-F238E27FC236}">
                <a16:creationId xmlns:a16="http://schemas.microsoft.com/office/drawing/2014/main" id="{B8EECE4E-DDAE-6A57-2430-F1568C2285E2}"/>
              </a:ext>
            </a:extLst>
          </p:cNvPr>
          <p:cNvPicPr>
            <a:picLocks noChangeAspect="1"/>
          </p:cNvPicPr>
          <p:nvPr/>
        </p:nvPicPr>
        <p:blipFill rotWithShape="1">
          <a:blip r:embed="rId5"/>
          <a:srcRect l="5480" t="6135" b="6176"/>
          <a:stretch/>
        </p:blipFill>
        <p:spPr>
          <a:xfrm>
            <a:off x="5438020" y="1949495"/>
            <a:ext cx="6824662" cy="3737706"/>
          </a:xfrm>
          <a:prstGeom prst="rect">
            <a:avLst/>
          </a:prstGeom>
        </p:spPr>
      </p:pic>
      <p:pic>
        <p:nvPicPr>
          <p:cNvPr id="5" name="圖片 4">
            <a:extLst>
              <a:ext uri="{FF2B5EF4-FFF2-40B4-BE49-F238E27FC236}">
                <a16:creationId xmlns:a16="http://schemas.microsoft.com/office/drawing/2014/main" id="{0B88D65D-AA07-9E2B-B48D-0B7451B7AA57}"/>
              </a:ext>
            </a:extLst>
          </p:cNvPr>
          <p:cNvPicPr>
            <a:picLocks noChangeAspect="1"/>
          </p:cNvPicPr>
          <p:nvPr/>
        </p:nvPicPr>
        <p:blipFill rotWithShape="1">
          <a:blip r:embed="rId6"/>
          <a:srcRect l="3778" t="8442" r="7669" b="8574"/>
          <a:stretch/>
        </p:blipFill>
        <p:spPr>
          <a:xfrm>
            <a:off x="422023" y="3475448"/>
            <a:ext cx="4743751" cy="1668910"/>
          </a:xfrm>
          <a:prstGeom prst="rect">
            <a:avLst/>
          </a:prstGeom>
        </p:spPr>
      </p:pic>
      <p:sp>
        <p:nvSpPr>
          <p:cNvPr id="6" name="TextBox 15">
            <a:extLst>
              <a:ext uri="{FF2B5EF4-FFF2-40B4-BE49-F238E27FC236}">
                <a16:creationId xmlns:a16="http://schemas.microsoft.com/office/drawing/2014/main" id="{3249A22B-4374-08E5-820F-E6DB339B9D37}"/>
              </a:ext>
            </a:extLst>
          </p:cNvPr>
          <p:cNvSpPr txBox="1"/>
          <p:nvPr/>
        </p:nvSpPr>
        <p:spPr>
          <a:xfrm>
            <a:off x="580193" y="1489344"/>
            <a:ext cx="3957358" cy="502407"/>
          </a:xfrm>
          <a:prstGeom prst="rect">
            <a:avLst/>
          </a:prstGeom>
          <a:noFill/>
        </p:spPr>
        <p:txBody>
          <a:bodyPr wrap="square" lIns="192747" tIns="96374" rIns="192747" bIns="96374" rtlCol="0">
            <a:spAutoFit/>
          </a:bodyPr>
          <a:lstStyle/>
          <a:p>
            <a:pPr algn="ctr"/>
            <a:r>
              <a:rPr lang="en-US" altLang="zh-TW" sz="2000" b="1" dirty="0">
                <a:solidFill>
                  <a:srgbClr val="002060"/>
                </a:solidFill>
                <a:cs typeface="+mn-ea"/>
                <a:sym typeface="+mn-lt"/>
              </a:rPr>
              <a:t>B.P.</a:t>
            </a:r>
            <a:r>
              <a:rPr lang="zh-TW" altLang="en-US" sz="2000" b="1" dirty="0">
                <a:solidFill>
                  <a:srgbClr val="002060"/>
                </a:solidFill>
                <a:cs typeface="+mn-ea"/>
                <a:sym typeface="+mn-lt"/>
              </a:rPr>
              <a:t> </a:t>
            </a:r>
            <a:r>
              <a:rPr lang="en-US" altLang="zh-TW" sz="2000" b="1" dirty="0">
                <a:solidFill>
                  <a:srgbClr val="002060"/>
                </a:solidFill>
                <a:cs typeface="+mn-ea"/>
                <a:sym typeface="+mn-lt"/>
              </a:rPr>
              <a:t>Unit (Back Pressure Unit)</a:t>
            </a:r>
            <a:endParaRPr lang="id-ID" sz="2000" b="1" dirty="0">
              <a:solidFill>
                <a:srgbClr val="002060"/>
              </a:solidFill>
              <a:cs typeface="+mn-ea"/>
              <a:sym typeface="+mn-lt"/>
            </a:endParaRPr>
          </a:p>
        </p:txBody>
      </p:sp>
      <p:sp>
        <p:nvSpPr>
          <p:cNvPr id="8" name="矩形: 圓角 7">
            <a:extLst>
              <a:ext uri="{FF2B5EF4-FFF2-40B4-BE49-F238E27FC236}">
                <a16:creationId xmlns:a16="http://schemas.microsoft.com/office/drawing/2014/main" id="{7A2F1FF0-4AFF-3136-37F0-5FC7AD3C8B87}"/>
              </a:ext>
            </a:extLst>
          </p:cNvPr>
          <p:cNvSpPr/>
          <p:nvPr/>
        </p:nvSpPr>
        <p:spPr>
          <a:xfrm>
            <a:off x="424478" y="2245364"/>
            <a:ext cx="4268787" cy="77058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Function: Helium flows into the back of the Wafer (the gap between the Wafer and the ESC), and conducts the heat of the Wafer to the ESC</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矩形: 圓角 8">
            <a:extLst>
              <a:ext uri="{FF2B5EF4-FFF2-40B4-BE49-F238E27FC236}">
                <a16:creationId xmlns:a16="http://schemas.microsoft.com/office/drawing/2014/main" id="{F829550F-270B-0235-23F5-D245553360D4}"/>
              </a:ext>
            </a:extLst>
          </p:cNvPr>
          <p:cNvSpPr/>
          <p:nvPr/>
        </p:nvSpPr>
        <p:spPr>
          <a:xfrm>
            <a:off x="422023" y="5148545"/>
            <a:ext cx="4452330" cy="124756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Reason:</a:t>
            </a:r>
          </a:p>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The operating environment inside the machine is a vacuum, and heat cannot be conducted in a vacuum. Dissipate heat from Wafer by using gas He for heat conduction.</a:t>
            </a:r>
          </a:p>
        </p:txBody>
      </p:sp>
      <p:sp>
        <p:nvSpPr>
          <p:cNvPr id="4" name="标题 1">
            <a:extLst>
              <a:ext uri="{FF2B5EF4-FFF2-40B4-BE49-F238E27FC236}">
                <a16:creationId xmlns:a16="http://schemas.microsoft.com/office/drawing/2014/main" id="{8D6AAFF2-E60E-4412-6559-C72C6E590672}"/>
              </a:ext>
            </a:extLst>
          </p:cNvPr>
          <p:cNvSpPr txBox="1">
            <a:spLocks/>
          </p:cNvSpPr>
          <p:nvPr/>
        </p:nvSpPr>
        <p:spPr>
          <a:xfrm>
            <a:off x="2107089" y="361283"/>
            <a:ext cx="10787930" cy="6680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4000" b="1" dirty="0">
                <a:solidFill>
                  <a:srgbClr val="D4E7EE"/>
                </a:solidFill>
                <a:cs typeface="+mn-ea"/>
                <a:sym typeface="+mn-lt"/>
              </a:rPr>
              <a:t>Machine introduction and related accessories</a:t>
            </a:r>
            <a:endParaRPr lang="zh-CN" altLang="en-US" sz="4000" b="1" dirty="0">
              <a:solidFill>
                <a:srgbClr val="D4E7EE"/>
              </a:solidFill>
              <a:cs typeface="+mn-ea"/>
              <a:sym typeface="+mn-lt"/>
            </a:endParaRPr>
          </a:p>
          <a:p>
            <a:pPr algn="ctr"/>
            <a:endParaRPr lang="zh-CN" altLang="en-US" sz="3200" b="1" dirty="0">
              <a:solidFill>
                <a:srgbClr val="D4E7EE"/>
              </a:solidFill>
              <a:cs typeface="+mn-ea"/>
              <a:sym typeface="+mn-lt"/>
            </a:endParaRPr>
          </a:p>
        </p:txBody>
      </p:sp>
    </p:spTree>
    <p:extLst>
      <p:ext uri="{BB962C8B-B14F-4D97-AF65-F5344CB8AC3E}">
        <p14:creationId xmlns:p14="http://schemas.microsoft.com/office/powerpoint/2010/main" val="1554752149"/>
      </p:ext>
    </p:extLst>
  </p:cSld>
  <p:clrMapOvr>
    <a:masterClrMapping/>
  </p:clrMapOvr>
  <mc:AlternateContent xmlns:mc="http://schemas.openxmlformats.org/markup-compatibility/2006" xmlns:p14="http://schemas.microsoft.com/office/powerpoint/2010/main">
    <mc:Choice Requires="p14">
      <p:transition spd="slow" p14:dur="800" advTm="4000">
        <p:circle/>
      </p:transition>
    </mc:Choice>
    <mc:Fallback xmlns="">
      <p:transition spd="slow" advTm="4000">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allery | Micron Technologies, Inc">
            <a:extLst>
              <a:ext uri="{FF2B5EF4-FFF2-40B4-BE49-F238E27FC236}">
                <a16:creationId xmlns:a16="http://schemas.microsoft.com/office/drawing/2014/main" id="{9EB6EF4F-ACBD-225F-FFD8-081CB09E78C1}"/>
              </a:ext>
            </a:extLst>
          </p:cNvPr>
          <p:cNvPicPr>
            <a:picLocks noChangeAspect="1" noChangeArrowheads="1"/>
          </p:cNvPicPr>
          <p:nvPr/>
        </p:nvPicPr>
        <p:blipFill>
          <a:blip r:embed="rId3" cstate="print">
            <a:alphaModFix/>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380054" y="362578"/>
            <a:ext cx="2077513" cy="565495"/>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descr="一張含有 寫生, 圖畫, 線條藝術, 圖解 的圖片&#10;&#10;自動產生的描述">
            <a:extLst>
              <a:ext uri="{FF2B5EF4-FFF2-40B4-BE49-F238E27FC236}">
                <a16:creationId xmlns:a16="http://schemas.microsoft.com/office/drawing/2014/main" id="{54EE0358-510D-0697-0D81-7653ABB1FB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685" y="2669389"/>
            <a:ext cx="5458119" cy="2908219"/>
          </a:xfrm>
          <a:prstGeom prst="rect">
            <a:avLst/>
          </a:prstGeom>
        </p:spPr>
      </p:pic>
      <p:sp>
        <p:nvSpPr>
          <p:cNvPr id="8" name="TextBox 15">
            <a:extLst>
              <a:ext uri="{FF2B5EF4-FFF2-40B4-BE49-F238E27FC236}">
                <a16:creationId xmlns:a16="http://schemas.microsoft.com/office/drawing/2014/main" id="{F681F7E0-573D-D9E2-5131-8678A1EEE02A}"/>
              </a:ext>
            </a:extLst>
          </p:cNvPr>
          <p:cNvSpPr txBox="1"/>
          <p:nvPr/>
        </p:nvSpPr>
        <p:spPr>
          <a:xfrm>
            <a:off x="634899" y="2201779"/>
            <a:ext cx="4268786" cy="502407"/>
          </a:xfrm>
          <a:prstGeom prst="rect">
            <a:avLst/>
          </a:prstGeom>
          <a:noFill/>
        </p:spPr>
        <p:txBody>
          <a:bodyPr wrap="square" lIns="192747" tIns="96374" rIns="192747" bIns="96374" rtlCol="0">
            <a:spAutoFit/>
          </a:bodyPr>
          <a:lstStyle/>
          <a:p>
            <a:pPr algn="ctr"/>
            <a:r>
              <a:rPr lang="en-US" altLang="zh-TW" sz="2000" b="1" dirty="0">
                <a:solidFill>
                  <a:srgbClr val="002060"/>
                </a:solidFill>
                <a:cs typeface="+mn-ea"/>
                <a:sym typeface="+mn-lt"/>
              </a:rPr>
              <a:t>Dry Pump (</a:t>
            </a:r>
            <a:r>
              <a:rPr lang="zh-TW" altLang="en-US" sz="2000" b="1" dirty="0">
                <a:solidFill>
                  <a:srgbClr val="002060"/>
                </a:solidFill>
                <a:cs typeface="+mn-ea"/>
                <a:sym typeface="+mn-lt"/>
              </a:rPr>
              <a:t> 粗抽 </a:t>
            </a:r>
            <a:r>
              <a:rPr lang="en-US" altLang="zh-TW" sz="2000" b="1" dirty="0">
                <a:solidFill>
                  <a:srgbClr val="002060"/>
                </a:solidFill>
                <a:cs typeface="+mn-ea"/>
                <a:sym typeface="+mn-lt"/>
              </a:rPr>
              <a:t>)</a:t>
            </a:r>
            <a:endParaRPr lang="id-ID" sz="2000" b="1" dirty="0">
              <a:solidFill>
                <a:srgbClr val="002060"/>
              </a:solidFill>
              <a:cs typeface="+mn-ea"/>
              <a:sym typeface="+mn-lt"/>
            </a:endParaRPr>
          </a:p>
        </p:txBody>
      </p:sp>
      <p:sp>
        <p:nvSpPr>
          <p:cNvPr id="9" name="矩形: 圓角 8">
            <a:extLst>
              <a:ext uri="{FF2B5EF4-FFF2-40B4-BE49-F238E27FC236}">
                <a16:creationId xmlns:a16="http://schemas.microsoft.com/office/drawing/2014/main" id="{9A32C885-81CF-345F-6EF1-BC9EC6473A24}"/>
              </a:ext>
            </a:extLst>
          </p:cNvPr>
          <p:cNvSpPr/>
          <p:nvPr/>
        </p:nvSpPr>
        <p:spPr>
          <a:xfrm>
            <a:off x="5853102" y="2771677"/>
            <a:ext cx="4367545" cy="67992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Function: Rough pumping (pumping the cavity from atmosphere to vacuum)</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TextBox 15">
            <a:extLst>
              <a:ext uri="{FF2B5EF4-FFF2-40B4-BE49-F238E27FC236}">
                <a16:creationId xmlns:a16="http://schemas.microsoft.com/office/drawing/2014/main" id="{7281E7F1-4FBD-10EB-B496-4C7A0B9F5553}"/>
              </a:ext>
            </a:extLst>
          </p:cNvPr>
          <p:cNvSpPr txBox="1"/>
          <p:nvPr/>
        </p:nvSpPr>
        <p:spPr>
          <a:xfrm>
            <a:off x="-78741" y="1432633"/>
            <a:ext cx="7203392" cy="563962"/>
          </a:xfrm>
          <a:prstGeom prst="rect">
            <a:avLst/>
          </a:prstGeom>
          <a:noFill/>
        </p:spPr>
        <p:txBody>
          <a:bodyPr wrap="square" lIns="192747" tIns="96374" rIns="192747" bIns="96374" rtlCol="0">
            <a:spAutoFit/>
          </a:bodyPr>
          <a:lstStyle/>
          <a:p>
            <a:pPr algn="ctr"/>
            <a:r>
              <a:rPr lang="en-US" altLang="zh-TW" sz="2400" b="1" dirty="0">
                <a:solidFill>
                  <a:srgbClr val="002060"/>
                </a:solidFill>
                <a:cs typeface="+mn-ea"/>
                <a:sym typeface="+mn-lt"/>
              </a:rPr>
              <a:t>Parts used to maintain vacuum inside the Chamber</a:t>
            </a:r>
            <a:endParaRPr lang="id-ID" sz="2400" b="1" dirty="0">
              <a:solidFill>
                <a:srgbClr val="002060"/>
              </a:solidFill>
              <a:cs typeface="+mn-ea"/>
              <a:sym typeface="+mn-lt"/>
            </a:endParaRPr>
          </a:p>
        </p:txBody>
      </p:sp>
      <p:grpSp>
        <p:nvGrpSpPr>
          <p:cNvPr id="46" name="群組 45">
            <a:extLst>
              <a:ext uri="{FF2B5EF4-FFF2-40B4-BE49-F238E27FC236}">
                <a16:creationId xmlns:a16="http://schemas.microsoft.com/office/drawing/2014/main" id="{83E53579-C895-5D35-94FF-5B915D5066B1}"/>
              </a:ext>
            </a:extLst>
          </p:cNvPr>
          <p:cNvGrpSpPr/>
          <p:nvPr/>
        </p:nvGrpSpPr>
        <p:grpSpPr>
          <a:xfrm>
            <a:off x="5853102" y="3979788"/>
            <a:ext cx="6680144" cy="879517"/>
            <a:chOff x="5590344" y="1797833"/>
            <a:chExt cx="6680144" cy="879517"/>
          </a:xfrm>
        </p:grpSpPr>
        <p:grpSp>
          <p:nvGrpSpPr>
            <p:cNvPr id="43" name="群組 42">
              <a:extLst>
                <a:ext uri="{FF2B5EF4-FFF2-40B4-BE49-F238E27FC236}">
                  <a16:creationId xmlns:a16="http://schemas.microsoft.com/office/drawing/2014/main" id="{B058BB3E-3BAF-1A30-2A4B-08C2339B6F98}"/>
                </a:ext>
              </a:extLst>
            </p:cNvPr>
            <p:cNvGrpSpPr/>
            <p:nvPr/>
          </p:nvGrpSpPr>
          <p:grpSpPr>
            <a:xfrm>
              <a:off x="5590344" y="1797833"/>
              <a:ext cx="6680144" cy="879517"/>
              <a:chOff x="6309582" y="1705675"/>
              <a:chExt cx="6680144" cy="879517"/>
            </a:xfrm>
          </p:grpSpPr>
          <p:grpSp>
            <p:nvGrpSpPr>
              <p:cNvPr id="32" name="群組 31">
                <a:extLst>
                  <a:ext uri="{FF2B5EF4-FFF2-40B4-BE49-F238E27FC236}">
                    <a16:creationId xmlns:a16="http://schemas.microsoft.com/office/drawing/2014/main" id="{D80A801F-BC1E-4777-9641-78315845133E}"/>
                  </a:ext>
                </a:extLst>
              </p:cNvPr>
              <p:cNvGrpSpPr/>
              <p:nvPr/>
            </p:nvGrpSpPr>
            <p:grpSpPr>
              <a:xfrm>
                <a:off x="6309582" y="1705675"/>
                <a:ext cx="6680144" cy="879517"/>
                <a:chOff x="6546217" y="5351601"/>
                <a:chExt cx="6680144" cy="879517"/>
              </a:xfrm>
            </p:grpSpPr>
            <p:sp>
              <p:nvSpPr>
                <p:cNvPr id="26" name="矩形: 圓角 25">
                  <a:extLst>
                    <a:ext uri="{FF2B5EF4-FFF2-40B4-BE49-F238E27FC236}">
                      <a16:creationId xmlns:a16="http://schemas.microsoft.com/office/drawing/2014/main" id="{880E2015-3633-C3C8-4828-C9273E9E0CB5}"/>
                    </a:ext>
                  </a:extLst>
                </p:cNvPr>
                <p:cNvSpPr/>
                <p:nvPr/>
              </p:nvSpPr>
              <p:spPr>
                <a:xfrm>
                  <a:off x="6546217" y="5351601"/>
                  <a:ext cx="6680144" cy="879517"/>
                </a:xfrm>
                <a:prstGeom prst="roundRect">
                  <a:avLst/>
                </a:prstGeom>
                <a:solidFill>
                  <a:srgbClr val="EEFADE"/>
                </a:solidFill>
                <a:ln>
                  <a:solidFill>
                    <a:srgbClr val="FFFFFF"/>
                  </a:solidFill>
                </a:ln>
              </p:spPr>
              <p:style>
                <a:lnRef idx="2">
                  <a:schemeClr val="accent2"/>
                </a:lnRef>
                <a:fillRef idx="1">
                  <a:schemeClr val="lt1"/>
                </a:fillRef>
                <a:effectRef idx="0">
                  <a:schemeClr val="accent2"/>
                </a:effectRef>
                <a:fontRef idx="minor">
                  <a:schemeClr val="dk1"/>
                </a:fontRef>
              </p:style>
              <p:txBody>
                <a:bodyPr rtlCol="0" anchor="ctr"/>
                <a:lstStyle/>
                <a:p>
                  <a:endParaRPr lang="zh-TW" altLang="en-US" sz="1600" dirty="0">
                    <a:latin typeface="標楷體" panose="03000509000000000000" pitchFamily="65" charset="-120"/>
                    <a:ea typeface="標楷體" panose="03000509000000000000" pitchFamily="65" charset="-120"/>
                  </a:endParaRPr>
                </a:p>
              </p:txBody>
            </p:sp>
            <p:cxnSp>
              <p:nvCxnSpPr>
                <p:cNvPr id="28" name="直線單箭頭接點 27">
                  <a:extLst>
                    <a:ext uri="{FF2B5EF4-FFF2-40B4-BE49-F238E27FC236}">
                      <a16:creationId xmlns:a16="http://schemas.microsoft.com/office/drawing/2014/main" id="{5189B839-F258-CA4B-EB8D-9F01FBEEE5C3}"/>
                    </a:ext>
                  </a:extLst>
                </p:cNvPr>
                <p:cNvCxnSpPr>
                  <a:cxnSpLocks/>
                </p:cNvCxnSpPr>
                <p:nvPr/>
              </p:nvCxnSpPr>
              <p:spPr>
                <a:xfrm flipV="1">
                  <a:off x="7390614" y="5823470"/>
                  <a:ext cx="4770928" cy="22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82D4F7C4-4CEA-2988-2593-6B0E18C871CE}"/>
                    </a:ext>
                  </a:extLst>
                </p:cNvPr>
                <p:cNvSpPr/>
                <p:nvPr/>
              </p:nvSpPr>
              <p:spPr>
                <a:xfrm>
                  <a:off x="7365123" y="5800611"/>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6DAC508F-381E-BD50-697E-DC528DCD1ECF}"/>
                    </a:ext>
                  </a:extLst>
                </p:cNvPr>
                <p:cNvSpPr/>
                <p:nvPr/>
              </p:nvSpPr>
              <p:spPr>
                <a:xfrm>
                  <a:off x="9138934" y="5800611"/>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2028FBF7-FEC8-F28F-C597-ACB69229704C}"/>
                    </a:ext>
                  </a:extLst>
                </p:cNvPr>
                <p:cNvSpPr/>
                <p:nvPr/>
              </p:nvSpPr>
              <p:spPr>
                <a:xfrm>
                  <a:off x="10678065" y="5800611"/>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dirty="0"/>
                </a:p>
              </p:txBody>
            </p:sp>
          </p:grpSp>
          <p:grpSp>
            <p:nvGrpSpPr>
              <p:cNvPr id="42" name="群組 41">
                <a:extLst>
                  <a:ext uri="{FF2B5EF4-FFF2-40B4-BE49-F238E27FC236}">
                    <a16:creationId xmlns:a16="http://schemas.microsoft.com/office/drawing/2014/main" id="{5B8DD7BF-B758-2C70-C7F3-6016AE3294CC}"/>
                  </a:ext>
                </a:extLst>
              </p:cNvPr>
              <p:cNvGrpSpPr/>
              <p:nvPr/>
            </p:nvGrpSpPr>
            <p:grpSpPr>
              <a:xfrm>
                <a:off x="6853731" y="1753386"/>
                <a:ext cx="4919261" cy="829466"/>
                <a:chOff x="6853731" y="1753386"/>
                <a:chExt cx="4919261" cy="829466"/>
              </a:xfrm>
            </p:grpSpPr>
            <p:sp>
              <p:nvSpPr>
                <p:cNvPr id="33" name="文字方塊 32">
                  <a:extLst>
                    <a:ext uri="{FF2B5EF4-FFF2-40B4-BE49-F238E27FC236}">
                      <a16:creationId xmlns:a16="http://schemas.microsoft.com/office/drawing/2014/main" id="{611A7022-15AF-D366-7AF2-EC02D71C5DB2}"/>
                    </a:ext>
                  </a:extLst>
                </p:cNvPr>
                <p:cNvSpPr txBox="1"/>
                <p:nvPr/>
              </p:nvSpPr>
              <p:spPr>
                <a:xfrm>
                  <a:off x="6881567" y="1753386"/>
                  <a:ext cx="699564" cy="384721"/>
                </a:xfrm>
                <a:prstGeom prst="rect">
                  <a:avLst/>
                </a:prstGeom>
                <a:noFill/>
              </p:spPr>
              <p:txBody>
                <a:bodyPr wrap="square" rtlCol="0">
                  <a:spAutoFit/>
                </a:bodyPr>
                <a:lstStyle/>
                <a:p>
                  <a:r>
                    <a:rPr lang="en-US" altLang="zh-TW" dirty="0">
                      <a:solidFill>
                        <a:srgbClr val="1BB14B"/>
                      </a:solidFill>
                    </a:rPr>
                    <a:t>PS1</a:t>
                  </a:r>
                  <a:endParaRPr lang="zh-TW" altLang="en-US" dirty="0">
                    <a:solidFill>
                      <a:srgbClr val="1BB14B"/>
                    </a:solidFill>
                  </a:endParaRPr>
                </a:p>
              </p:txBody>
            </p:sp>
            <p:sp>
              <p:nvSpPr>
                <p:cNvPr id="34" name="文字方塊 33">
                  <a:extLst>
                    <a:ext uri="{FF2B5EF4-FFF2-40B4-BE49-F238E27FC236}">
                      <a16:creationId xmlns:a16="http://schemas.microsoft.com/office/drawing/2014/main" id="{8CF6F5AE-8735-DAF4-BBDA-BEE6AE9D522E}"/>
                    </a:ext>
                  </a:extLst>
                </p:cNvPr>
                <p:cNvSpPr txBox="1"/>
                <p:nvPr/>
              </p:nvSpPr>
              <p:spPr>
                <a:xfrm>
                  <a:off x="8645951" y="1754958"/>
                  <a:ext cx="699564" cy="384721"/>
                </a:xfrm>
                <a:prstGeom prst="rect">
                  <a:avLst/>
                </a:prstGeom>
                <a:noFill/>
              </p:spPr>
              <p:txBody>
                <a:bodyPr wrap="square" rtlCol="0">
                  <a:spAutoFit/>
                </a:bodyPr>
                <a:lstStyle/>
                <a:p>
                  <a:r>
                    <a:rPr lang="en-US" altLang="zh-TW" dirty="0">
                      <a:solidFill>
                        <a:srgbClr val="1BB14B"/>
                      </a:solidFill>
                    </a:rPr>
                    <a:t>PS2</a:t>
                  </a:r>
                  <a:endParaRPr lang="zh-TW" altLang="en-US" dirty="0">
                    <a:solidFill>
                      <a:srgbClr val="1BB14B"/>
                    </a:solidFill>
                  </a:endParaRPr>
                </a:p>
              </p:txBody>
            </p:sp>
            <p:sp>
              <p:nvSpPr>
                <p:cNvPr id="35" name="文字方塊 34">
                  <a:extLst>
                    <a:ext uri="{FF2B5EF4-FFF2-40B4-BE49-F238E27FC236}">
                      <a16:creationId xmlns:a16="http://schemas.microsoft.com/office/drawing/2014/main" id="{9182BDFE-3EDA-C924-BF54-006FDDDFC48F}"/>
                    </a:ext>
                  </a:extLst>
                </p:cNvPr>
                <p:cNvSpPr txBox="1"/>
                <p:nvPr/>
              </p:nvSpPr>
              <p:spPr>
                <a:xfrm>
                  <a:off x="6853731" y="2216985"/>
                  <a:ext cx="1073084" cy="338554"/>
                </a:xfrm>
                <a:prstGeom prst="rect">
                  <a:avLst/>
                </a:prstGeom>
                <a:noFill/>
              </p:spPr>
              <p:txBody>
                <a:bodyPr wrap="square" rtlCol="0">
                  <a:spAutoFit/>
                </a:bodyPr>
                <a:lstStyle/>
                <a:p>
                  <a:r>
                    <a:rPr lang="en-US" altLang="zh-TW" sz="1600" dirty="0">
                      <a:solidFill>
                        <a:srgbClr val="2810FE"/>
                      </a:solidFill>
                    </a:rPr>
                    <a:t>760Torr</a:t>
                  </a:r>
                  <a:endParaRPr lang="zh-TW" altLang="en-US" sz="1600" dirty="0">
                    <a:solidFill>
                      <a:srgbClr val="2810FE"/>
                    </a:solidFill>
                  </a:endParaRPr>
                </a:p>
              </p:txBody>
            </p:sp>
            <p:sp>
              <p:nvSpPr>
                <p:cNvPr id="36" name="文字方塊 35">
                  <a:extLst>
                    <a:ext uri="{FF2B5EF4-FFF2-40B4-BE49-F238E27FC236}">
                      <a16:creationId xmlns:a16="http://schemas.microsoft.com/office/drawing/2014/main" id="{EF2763E0-2C6C-46CE-6E3C-79CE94361685}"/>
                    </a:ext>
                  </a:extLst>
                </p:cNvPr>
                <p:cNvSpPr txBox="1"/>
                <p:nvPr/>
              </p:nvSpPr>
              <p:spPr>
                <a:xfrm>
                  <a:off x="8533308" y="2204608"/>
                  <a:ext cx="1073084" cy="338554"/>
                </a:xfrm>
                <a:prstGeom prst="rect">
                  <a:avLst/>
                </a:prstGeom>
                <a:noFill/>
              </p:spPr>
              <p:txBody>
                <a:bodyPr wrap="square" rtlCol="0">
                  <a:spAutoFit/>
                </a:bodyPr>
                <a:lstStyle/>
                <a:p>
                  <a:r>
                    <a:rPr lang="en-US" altLang="zh-TW" sz="1600" dirty="0">
                      <a:solidFill>
                        <a:srgbClr val="2810FE"/>
                      </a:solidFill>
                    </a:rPr>
                    <a:t>10Torr</a:t>
                  </a:r>
                  <a:endParaRPr lang="zh-TW" altLang="en-US" sz="1600" dirty="0">
                    <a:solidFill>
                      <a:srgbClr val="2810FE"/>
                    </a:solidFill>
                  </a:endParaRPr>
                </a:p>
              </p:txBody>
            </p:sp>
            <p:sp>
              <p:nvSpPr>
                <p:cNvPr id="37" name="文字方塊 36">
                  <a:extLst>
                    <a:ext uri="{FF2B5EF4-FFF2-40B4-BE49-F238E27FC236}">
                      <a16:creationId xmlns:a16="http://schemas.microsoft.com/office/drawing/2014/main" id="{F1CF8CE5-6D20-53D9-BCB8-7C77F9EDFF55}"/>
                    </a:ext>
                  </a:extLst>
                </p:cNvPr>
                <p:cNvSpPr txBox="1"/>
                <p:nvPr/>
              </p:nvSpPr>
              <p:spPr>
                <a:xfrm>
                  <a:off x="9989074" y="2211934"/>
                  <a:ext cx="1073084" cy="338554"/>
                </a:xfrm>
                <a:prstGeom prst="rect">
                  <a:avLst/>
                </a:prstGeom>
                <a:noFill/>
              </p:spPr>
              <p:txBody>
                <a:bodyPr wrap="square" rtlCol="0">
                  <a:spAutoFit/>
                </a:bodyPr>
                <a:lstStyle/>
                <a:p>
                  <a:r>
                    <a:rPr lang="en-US" altLang="zh-TW" sz="1600" dirty="0">
                      <a:solidFill>
                        <a:srgbClr val="2810FE"/>
                      </a:solidFill>
                    </a:rPr>
                    <a:t>250mTorr</a:t>
                  </a:r>
                  <a:endParaRPr lang="zh-TW" altLang="en-US" sz="1600" dirty="0">
                    <a:solidFill>
                      <a:srgbClr val="2810FE"/>
                    </a:solidFill>
                  </a:endParaRPr>
                </a:p>
              </p:txBody>
            </p:sp>
            <p:sp>
              <p:nvSpPr>
                <p:cNvPr id="38" name="文字方塊 37">
                  <a:extLst>
                    <a:ext uri="{FF2B5EF4-FFF2-40B4-BE49-F238E27FC236}">
                      <a16:creationId xmlns:a16="http://schemas.microsoft.com/office/drawing/2014/main" id="{F480E337-BCD8-E513-36BE-77B1B42D7E07}"/>
                    </a:ext>
                  </a:extLst>
                </p:cNvPr>
                <p:cNvSpPr txBox="1"/>
                <p:nvPr/>
              </p:nvSpPr>
              <p:spPr>
                <a:xfrm>
                  <a:off x="9305125" y="2186971"/>
                  <a:ext cx="699564" cy="384721"/>
                </a:xfrm>
                <a:prstGeom prst="rect">
                  <a:avLst/>
                </a:prstGeom>
                <a:noFill/>
              </p:spPr>
              <p:txBody>
                <a:bodyPr wrap="square" rtlCol="0">
                  <a:spAutoFit/>
                </a:bodyPr>
                <a:lstStyle/>
                <a:p>
                  <a:r>
                    <a:rPr lang="en-US" altLang="zh-TW" dirty="0">
                      <a:solidFill>
                        <a:srgbClr val="56656D"/>
                      </a:solidFill>
                    </a:rPr>
                    <a:t>CM2</a:t>
                  </a:r>
                  <a:endParaRPr lang="zh-TW" altLang="en-US" dirty="0">
                    <a:solidFill>
                      <a:srgbClr val="56656D"/>
                    </a:solidFill>
                  </a:endParaRPr>
                </a:p>
              </p:txBody>
            </p:sp>
            <p:sp>
              <p:nvSpPr>
                <p:cNvPr id="39" name="文字方塊 38">
                  <a:extLst>
                    <a:ext uri="{FF2B5EF4-FFF2-40B4-BE49-F238E27FC236}">
                      <a16:creationId xmlns:a16="http://schemas.microsoft.com/office/drawing/2014/main" id="{ADCD7DC3-F051-4491-19F9-447C8A03AB8E}"/>
                    </a:ext>
                  </a:extLst>
                </p:cNvPr>
                <p:cNvSpPr txBox="1"/>
                <p:nvPr/>
              </p:nvSpPr>
              <p:spPr>
                <a:xfrm>
                  <a:off x="11073428" y="2198131"/>
                  <a:ext cx="699564" cy="384721"/>
                </a:xfrm>
                <a:prstGeom prst="rect">
                  <a:avLst/>
                </a:prstGeom>
                <a:noFill/>
              </p:spPr>
              <p:txBody>
                <a:bodyPr wrap="square" rtlCol="0">
                  <a:spAutoFit/>
                </a:bodyPr>
                <a:lstStyle>
                  <a:defPPr>
                    <a:defRPr lang="zh-CN"/>
                  </a:defPPr>
                  <a:lvl1pPr>
                    <a:defRPr>
                      <a:solidFill>
                        <a:srgbClr val="56656D"/>
                      </a:solidFill>
                    </a:defRPr>
                  </a:lvl1pPr>
                </a:lstStyle>
                <a:p>
                  <a:r>
                    <a:rPr lang="en-US" altLang="zh-TW" dirty="0"/>
                    <a:t>CM1</a:t>
                  </a:r>
                  <a:endParaRPr lang="zh-TW" altLang="en-US" dirty="0"/>
                </a:p>
              </p:txBody>
            </p:sp>
          </p:grpSp>
        </p:grpSp>
        <p:sp>
          <p:nvSpPr>
            <p:cNvPr id="44" name="文字方塊 43">
              <a:extLst>
                <a:ext uri="{FF2B5EF4-FFF2-40B4-BE49-F238E27FC236}">
                  <a16:creationId xmlns:a16="http://schemas.microsoft.com/office/drawing/2014/main" id="{6C188E3B-20EF-1890-3FFA-E61F0835E77E}"/>
                </a:ext>
              </a:extLst>
            </p:cNvPr>
            <p:cNvSpPr txBox="1"/>
            <p:nvPr/>
          </p:nvSpPr>
          <p:spPr>
            <a:xfrm>
              <a:off x="5590344" y="2077344"/>
              <a:ext cx="699564" cy="384721"/>
            </a:xfrm>
            <a:prstGeom prst="rect">
              <a:avLst/>
            </a:prstGeom>
            <a:noFill/>
          </p:spPr>
          <p:txBody>
            <a:bodyPr wrap="square" rtlCol="0">
              <a:spAutoFit/>
            </a:bodyPr>
            <a:lstStyle/>
            <a:p>
              <a:r>
                <a:rPr lang="en-US" altLang="zh-TW" b="1" dirty="0">
                  <a:solidFill>
                    <a:srgbClr val="56656D"/>
                  </a:solidFill>
                </a:rPr>
                <a:t>Atm.</a:t>
              </a:r>
              <a:endParaRPr lang="zh-TW" altLang="en-US" b="1" dirty="0">
                <a:solidFill>
                  <a:srgbClr val="56656D"/>
                </a:solidFill>
              </a:endParaRPr>
            </a:p>
          </p:txBody>
        </p:sp>
        <p:sp>
          <p:nvSpPr>
            <p:cNvPr id="45" name="文字方塊 44">
              <a:extLst>
                <a:ext uri="{FF2B5EF4-FFF2-40B4-BE49-F238E27FC236}">
                  <a16:creationId xmlns:a16="http://schemas.microsoft.com/office/drawing/2014/main" id="{253248E0-9E9C-F7E7-8BE8-4152EA7A87A6}"/>
                </a:ext>
              </a:extLst>
            </p:cNvPr>
            <p:cNvSpPr txBox="1"/>
            <p:nvPr/>
          </p:nvSpPr>
          <p:spPr>
            <a:xfrm>
              <a:off x="11266849" y="2077344"/>
              <a:ext cx="1003639" cy="384721"/>
            </a:xfrm>
            <a:prstGeom prst="rect">
              <a:avLst/>
            </a:prstGeom>
            <a:noFill/>
          </p:spPr>
          <p:txBody>
            <a:bodyPr wrap="square" rtlCol="0">
              <a:spAutoFit/>
            </a:bodyPr>
            <a:lstStyle/>
            <a:p>
              <a:r>
                <a:rPr lang="en-US" altLang="zh-TW" b="1" dirty="0">
                  <a:solidFill>
                    <a:srgbClr val="56656D"/>
                  </a:solidFill>
                </a:rPr>
                <a:t>Vacuum</a:t>
              </a:r>
              <a:endParaRPr lang="zh-TW" altLang="en-US" b="1" dirty="0">
                <a:solidFill>
                  <a:srgbClr val="56656D"/>
                </a:solidFill>
              </a:endParaRPr>
            </a:p>
          </p:txBody>
        </p:sp>
      </p:grpSp>
      <p:sp>
        <p:nvSpPr>
          <p:cNvPr id="48" name="矩形: 圓角 47">
            <a:extLst>
              <a:ext uri="{FF2B5EF4-FFF2-40B4-BE49-F238E27FC236}">
                <a16:creationId xmlns:a16="http://schemas.microsoft.com/office/drawing/2014/main" id="{1B814EA7-34C8-9B3E-BA66-2DC610C7AD94}"/>
              </a:ext>
            </a:extLst>
          </p:cNvPr>
          <p:cNvSpPr/>
          <p:nvPr/>
        </p:nvSpPr>
        <p:spPr>
          <a:xfrm>
            <a:off x="6494867" y="4419547"/>
            <a:ext cx="3619434" cy="384721"/>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TW" altLang="en-US" dirty="0"/>
          </a:p>
        </p:txBody>
      </p:sp>
      <p:sp>
        <p:nvSpPr>
          <p:cNvPr id="49" name="文字方塊 48">
            <a:extLst>
              <a:ext uri="{FF2B5EF4-FFF2-40B4-BE49-F238E27FC236}">
                <a16:creationId xmlns:a16="http://schemas.microsoft.com/office/drawing/2014/main" id="{FCF7D00B-934B-DC6C-0D51-3EF889C5C26F}"/>
              </a:ext>
            </a:extLst>
          </p:cNvPr>
          <p:cNvSpPr txBox="1"/>
          <p:nvPr/>
        </p:nvSpPr>
        <p:spPr>
          <a:xfrm>
            <a:off x="5853102" y="5106860"/>
            <a:ext cx="6532039" cy="584775"/>
          </a:xfrm>
          <a:prstGeom prst="rect">
            <a:avLst/>
          </a:prstGeom>
          <a:noFill/>
        </p:spPr>
        <p:txBody>
          <a:bodyPr wrap="square" rtlCol="0">
            <a:spAutoFit/>
          </a:bodyPr>
          <a:lstStyle/>
          <a:p>
            <a:r>
              <a:rPr lang="en-US" altLang="zh-TW" sz="1600" dirty="0">
                <a:solidFill>
                  <a:srgbClr val="0070C0"/>
                </a:solidFill>
                <a:cs typeface="+mn-ea"/>
              </a:rPr>
              <a:t>Pump the atmosphere to CM2, which is about 250mTorr, and then use Turbo to vacuum.</a:t>
            </a:r>
            <a:endParaRPr lang="zh-TW" altLang="en-US" sz="1600" dirty="0">
              <a:solidFill>
                <a:srgbClr val="0070C0"/>
              </a:solidFill>
              <a:cs typeface="+mn-ea"/>
            </a:endParaRPr>
          </a:p>
        </p:txBody>
      </p:sp>
      <p:sp>
        <p:nvSpPr>
          <p:cNvPr id="4" name="标题 1">
            <a:extLst>
              <a:ext uri="{FF2B5EF4-FFF2-40B4-BE49-F238E27FC236}">
                <a16:creationId xmlns:a16="http://schemas.microsoft.com/office/drawing/2014/main" id="{BC6CCBB9-EA69-ED8F-1C5C-A46B91E669C2}"/>
              </a:ext>
            </a:extLst>
          </p:cNvPr>
          <p:cNvSpPr txBox="1">
            <a:spLocks/>
          </p:cNvSpPr>
          <p:nvPr/>
        </p:nvSpPr>
        <p:spPr>
          <a:xfrm>
            <a:off x="2134250" y="370336"/>
            <a:ext cx="10787930" cy="6680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4000" b="1" dirty="0">
                <a:solidFill>
                  <a:srgbClr val="D4E7EE"/>
                </a:solidFill>
                <a:cs typeface="+mn-ea"/>
                <a:sym typeface="+mn-lt"/>
              </a:rPr>
              <a:t>Machine introduction and related accessories</a:t>
            </a:r>
            <a:endParaRPr lang="zh-CN" altLang="en-US" sz="4000" b="1" dirty="0">
              <a:solidFill>
                <a:srgbClr val="D4E7EE"/>
              </a:solidFill>
              <a:cs typeface="+mn-ea"/>
              <a:sym typeface="+mn-lt"/>
            </a:endParaRPr>
          </a:p>
          <a:p>
            <a:pPr algn="ctr"/>
            <a:endParaRPr lang="zh-CN" altLang="en-US" sz="3200" b="1" dirty="0">
              <a:solidFill>
                <a:srgbClr val="D4E7EE"/>
              </a:solidFill>
              <a:cs typeface="+mn-ea"/>
              <a:sym typeface="+mn-lt"/>
            </a:endParaRPr>
          </a:p>
        </p:txBody>
      </p:sp>
    </p:spTree>
    <p:extLst>
      <p:ext uri="{BB962C8B-B14F-4D97-AF65-F5344CB8AC3E}">
        <p14:creationId xmlns:p14="http://schemas.microsoft.com/office/powerpoint/2010/main" val="4183911911"/>
      </p:ext>
    </p:extLst>
  </p:cSld>
  <p:clrMapOvr>
    <a:masterClrMapping/>
  </p:clrMapOvr>
  <mc:AlternateContent xmlns:mc="http://schemas.openxmlformats.org/markup-compatibility/2006" xmlns:p14="http://schemas.microsoft.com/office/powerpoint/2010/main">
    <mc:Choice Requires="p14">
      <p:transition spd="slow" p14:dur="800" advTm="4000">
        <p:circle/>
      </p:transition>
    </mc:Choice>
    <mc:Fallback xmlns="">
      <p:transition spd="slow" advTm="4000">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0F18FB2A-A0BC-C14B-01B5-1A573BED38E0}"/>
              </a:ext>
            </a:extLst>
          </p:cNvPr>
          <p:cNvPicPr>
            <a:picLocks noChangeAspect="1"/>
          </p:cNvPicPr>
          <p:nvPr/>
        </p:nvPicPr>
        <p:blipFill rotWithShape="1">
          <a:blip r:embed="rId3"/>
          <a:srcRect l="7096" t="7032" r="3291"/>
          <a:stretch/>
        </p:blipFill>
        <p:spPr>
          <a:xfrm>
            <a:off x="6027519" y="3712863"/>
            <a:ext cx="3281923" cy="3207983"/>
          </a:xfrm>
          <a:prstGeom prst="rect">
            <a:avLst/>
          </a:prstGeom>
        </p:spPr>
      </p:pic>
      <p:pic>
        <p:nvPicPr>
          <p:cNvPr id="3" name="Picture 2" descr="Gallery | Micron Technologies, Inc">
            <a:extLst>
              <a:ext uri="{FF2B5EF4-FFF2-40B4-BE49-F238E27FC236}">
                <a16:creationId xmlns:a16="http://schemas.microsoft.com/office/drawing/2014/main" id="{9EB6EF4F-ACBD-225F-FFD8-081CB09E78C1}"/>
              </a:ext>
            </a:extLst>
          </p:cNvPr>
          <p:cNvPicPr>
            <a:picLocks noChangeAspect="1" noChangeArrowheads="1"/>
          </p:cNvPicPr>
          <p:nvPr/>
        </p:nvPicPr>
        <p:blipFill>
          <a:blip r:embed="rId4" cstate="print">
            <a:alphaModFix/>
            <a:extLst>
              <a:ext uri="{BEBA8EAE-BF5A-486C-A8C5-ECC9F3942E4B}">
                <a14:imgProps xmlns:a14="http://schemas.microsoft.com/office/drawing/2010/main">
                  <a14:imgLayer r:embed="rId5">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352893" y="353525"/>
            <a:ext cx="2077513" cy="5654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5">
            <a:extLst>
              <a:ext uri="{FF2B5EF4-FFF2-40B4-BE49-F238E27FC236}">
                <a16:creationId xmlns:a16="http://schemas.microsoft.com/office/drawing/2014/main" id="{F681F7E0-573D-D9E2-5131-8678A1EEE02A}"/>
              </a:ext>
            </a:extLst>
          </p:cNvPr>
          <p:cNvSpPr txBox="1"/>
          <p:nvPr/>
        </p:nvSpPr>
        <p:spPr>
          <a:xfrm>
            <a:off x="200485" y="2245834"/>
            <a:ext cx="4268786" cy="502407"/>
          </a:xfrm>
          <a:prstGeom prst="rect">
            <a:avLst/>
          </a:prstGeom>
          <a:noFill/>
        </p:spPr>
        <p:txBody>
          <a:bodyPr wrap="square" lIns="192747" tIns="96374" rIns="192747" bIns="96374" rtlCol="0">
            <a:spAutoFit/>
          </a:bodyPr>
          <a:lstStyle/>
          <a:p>
            <a:pPr algn="ctr"/>
            <a:r>
              <a:rPr lang="en-US" altLang="zh-TW" sz="2000" b="1" dirty="0">
                <a:solidFill>
                  <a:srgbClr val="002060"/>
                </a:solidFill>
                <a:cs typeface="+mn-ea"/>
              </a:rPr>
              <a:t>Turbo Molecular Pump (TMP)</a:t>
            </a:r>
            <a:r>
              <a:rPr lang="zh-TW" altLang="en-US" sz="2000" b="1" dirty="0">
                <a:solidFill>
                  <a:srgbClr val="002060"/>
                </a:solidFill>
                <a:cs typeface="+mn-ea"/>
              </a:rPr>
              <a:t> </a:t>
            </a:r>
            <a:endParaRPr lang="id-ID" sz="2000" b="1" dirty="0">
              <a:solidFill>
                <a:srgbClr val="002060"/>
              </a:solidFill>
              <a:cs typeface="+mn-ea"/>
              <a:sym typeface="+mn-lt"/>
            </a:endParaRPr>
          </a:p>
        </p:txBody>
      </p:sp>
      <p:sp>
        <p:nvSpPr>
          <p:cNvPr id="9" name="矩形: 圓角 8">
            <a:extLst>
              <a:ext uri="{FF2B5EF4-FFF2-40B4-BE49-F238E27FC236}">
                <a16:creationId xmlns:a16="http://schemas.microsoft.com/office/drawing/2014/main" id="{9A32C885-81CF-345F-6EF1-BC9EC6473A24}"/>
              </a:ext>
            </a:extLst>
          </p:cNvPr>
          <p:cNvSpPr/>
          <p:nvPr/>
        </p:nvSpPr>
        <p:spPr>
          <a:xfrm>
            <a:off x="5118527" y="1434422"/>
            <a:ext cx="4120921" cy="54238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Function: fine pumping (pumping the cavity from vacuum to ultra-high vacuum)</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1" name="TextBox 15">
            <a:extLst>
              <a:ext uri="{FF2B5EF4-FFF2-40B4-BE49-F238E27FC236}">
                <a16:creationId xmlns:a16="http://schemas.microsoft.com/office/drawing/2014/main" id="{7281E7F1-4FBD-10EB-B496-4C7A0B9F5553}"/>
              </a:ext>
            </a:extLst>
          </p:cNvPr>
          <p:cNvSpPr txBox="1"/>
          <p:nvPr/>
        </p:nvSpPr>
        <p:spPr>
          <a:xfrm>
            <a:off x="-349919" y="1415207"/>
            <a:ext cx="5560649" cy="563962"/>
          </a:xfrm>
          <a:prstGeom prst="rect">
            <a:avLst/>
          </a:prstGeom>
          <a:noFill/>
        </p:spPr>
        <p:txBody>
          <a:bodyPr wrap="square" lIns="192747" tIns="96374" rIns="192747" bIns="96374" rtlCol="0">
            <a:spAutoFit/>
          </a:bodyPr>
          <a:lstStyle/>
          <a:p>
            <a:pPr algn="ctr"/>
            <a:r>
              <a:rPr lang="zh-TW" altLang="en-US" sz="2400" b="1" dirty="0">
                <a:solidFill>
                  <a:srgbClr val="002060"/>
                </a:solidFill>
                <a:cs typeface="+mn-ea"/>
                <a:sym typeface="+mn-lt"/>
              </a:rPr>
              <a:t> </a:t>
            </a:r>
            <a:r>
              <a:rPr lang="en-US" altLang="zh-TW" sz="2400" b="1" dirty="0">
                <a:solidFill>
                  <a:srgbClr val="002060"/>
                </a:solidFill>
                <a:cs typeface="+mn-ea"/>
                <a:sym typeface="+mn-lt"/>
              </a:rPr>
              <a:t>Chamber</a:t>
            </a:r>
            <a:r>
              <a:rPr lang="zh-TW" altLang="en-US" sz="2400" b="1" dirty="0">
                <a:solidFill>
                  <a:srgbClr val="002060"/>
                </a:solidFill>
                <a:cs typeface="+mn-ea"/>
                <a:sym typeface="+mn-lt"/>
              </a:rPr>
              <a:t> 內部維持真空使用部件</a:t>
            </a:r>
            <a:endParaRPr lang="id-ID" sz="2400" b="1" dirty="0">
              <a:solidFill>
                <a:srgbClr val="002060"/>
              </a:solidFill>
              <a:cs typeface="+mn-ea"/>
              <a:sym typeface="+mn-lt"/>
            </a:endParaRPr>
          </a:p>
        </p:txBody>
      </p:sp>
      <p:grpSp>
        <p:nvGrpSpPr>
          <p:cNvPr id="46" name="群組 45">
            <a:extLst>
              <a:ext uri="{FF2B5EF4-FFF2-40B4-BE49-F238E27FC236}">
                <a16:creationId xmlns:a16="http://schemas.microsoft.com/office/drawing/2014/main" id="{83E53579-C895-5D35-94FF-5B915D5066B1}"/>
              </a:ext>
            </a:extLst>
          </p:cNvPr>
          <p:cNvGrpSpPr/>
          <p:nvPr/>
        </p:nvGrpSpPr>
        <p:grpSpPr>
          <a:xfrm>
            <a:off x="5075764" y="2178703"/>
            <a:ext cx="6789858" cy="879517"/>
            <a:chOff x="5590344" y="1797833"/>
            <a:chExt cx="6789858" cy="879517"/>
          </a:xfrm>
        </p:grpSpPr>
        <p:grpSp>
          <p:nvGrpSpPr>
            <p:cNvPr id="43" name="群組 42">
              <a:extLst>
                <a:ext uri="{FF2B5EF4-FFF2-40B4-BE49-F238E27FC236}">
                  <a16:creationId xmlns:a16="http://schemas.microsoft.com/office/drawing/2014/main" id="{B058BB3E-3BAF-1A30-2A4B-08C2339B6F98}"/>
                </a:ext>
              </a:extLst>
            </p:cNvPr>
            <p:cNvGrpSpPr/>
            <p:nvPr/>
          </p:nvGrpSpPr>
          <p:grpSpPr>
            <a:xfrm>
              <a:off x="5590344" y="1797833"/>
              <a:ext cx="6789858" cy="879517"/>
              <a:chOff x="6309582" y="1705675"/>
              <a:chExt cx="6789858" cy="879517"/>
            </a:xfrm>
          </p:grpSpPr>
          <p:grpSp>
            <p:nvGrpSpPr>
              <p:cNvPr id="32" name="群組 31">
                <a:extLst>
                  <a:ext uri="{FF2B5EF4-FFF2-40B4-BE49-F238E27FC236}">
                    <a16:creationId xmlns:a16="http://schemas.microsoft.com/office/drawing/2014/main" id="{D80A801F-BC1E-4777-9641-78315845133E}"/>
                  </a:ext>
                </a:extLst>
              </p:cNvPr>
              <p:cNvGrpSpPr/>
              <p:nvPr/>
            </p:nvGrpSpPr>
            <p:grpSpPr>
              <a:xfrm>
                <a:off x="6309582" y="1705675"/>
                <a:ext cx="6789858" cy="879517"/>
                <a:chOff x="6546217" y="5351601"/>
                <a:chExt cx="6789858" cy="879517"/>
              </a:xfrm>
            </p:grpSpPr>
            <p:sp>
              <p:nvSpPr>
                <p:cNvPr id="26" name="矩形: 圓角 25">
                  <a:extLst>
                    <a:ext uri="{FF2B5EF4-FFF2-40B4-BE49-F238E27FC236}">
                      <a16:creationId xmlns:a16="http://schemas.microsoft.com/office/drawing/2014/main" id="{880E2015-3633-C3C8-4828-C9273E9E0CB5}"/>
                    </a:ext>
                  </a:extLst>
                </p:cNvPr>
                <p:cNvSpPr/>
                <p:nvPr/>
              </p:nvSpPr>
              <p:spPr>
                <a:xfrm>
                  <a:off x="6546217" y="5351601"/>
                  <a:ext cx="6789858" cy="879517"/>
                </a:xfrm>
                <a:prstGeom prst="roundRect">
                  <a:avLst/>
                </a:prstGeom>
                <a:solidFill>
                  <a:srgbClr val="EEFADE"/>
                </a:solidFill>
                <a:ln>
                  <a:solidFill>
                    <a:srgbClr val="FFFFFF"/>
                  </a:solidFill>
                </a:ln>
              </p:spPr>
              <p:style>
                <a:lnRef idx="2">
                  <a:schemeClr val="accent2"/>
                </a:lnRef>
                <a:fillRef idx="1">
                  <a:schemeClr val="lt1"/>
                </a:fillRef>
                <a:effectRef idx="0">
                  <a:schemeClr val="accent2"/>
                </a:effectRef>
                <a:fontRef idx="minor">
                  <a:schemeClr val="dk1"/>
                </a:fontRef>
              </p:style>
              <p:txBody>
                <a:bodyPr rtlCol="0" anchor="ctr"/>
                <a:lstStyle/>
                <a:p>
                  <a:endParaRPr lang="zh-TW" altLang="en-US" sz="1600" dirty="0">
                    <a:latin typeface="標楷體" panose="03000509000000000000" pitchFamily="65" charset="-120"/>
                    <a:ea typeface="標楷體" panose="03000509000000000000" pitchFamily="65" charset="-120"/>
                  </a:endParaRPr>
                </a:p>
              </p:txBody>
            </p:sp>
            <p:cxnSp>
              <p:nvCxnSpPr>
                <p:cNvPr id="28" name="直線單箭頭接點 27">
                  <a:extLst>
                    <a:ext uri="{FF2B5EF4-FFF2-40B4-BE49-F238E27FC236}">
                      <a16:creationId xmlns:a16="http://schemas.microsoft.com/office/drawing/2014/main" id="{5189B839-F258-CA4B-EB8D-9F01FBEEE5C3}"/>
                    </a:ext>
                  </a:extLst>
                </p:cNvPr>
                <p:cNvCxnSpPr>
                  <a:cxnSpLocks/>
                </p:cNvCxnSpPr>
                <p:nvPr/>
              </p:nvCxnSpPr>
              <p:spPr>
                <a:xfrm flipV="1">
                  <a:off x="7390614" y="5823470"/>
                  <a:ext cx="4770928" cy="22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82D4F7C4-4CEA-2988-2593-6B0E18C871CE}"/>
                    </a:ext>
                  </a:extLst>
                </p:cNvPr>
                <p:cNvSpPr/>
                <p:nvPr/>
              </p:nvSpPr>
              <p:spPr>
                <a:xfrm>
                  <a:off x="7365123" y="5800611"/>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6DAC508F-381E-BD50-697E-DC528DCD1ECF}"/>
                    </a:ext>
                  </a:extLst>
                </p:cNvPr>
                <p:cNvSpPr/>
                <p:nvPr/>
              </p:nvSpPr>
              <p:spPr>
                <a:xfrm>
                  <a:off x="9138934" y="5800611"/>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2028FBF7-FEC8-F28F-C597-ACB69229704C}"/>
                    </a:ext>
                  </a:extLst>
                </p:cNvPr>
                <p:cNvSpPr/>
                <p:nvPr/>
              </p:nvSpPr>
              <p:spPr>
                <a:xfrm>
                  <a:off x="10678065" y="5800611"/>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dirty="0"/>
                </a:p>
              </p:txBody>
            </p:sp>
          </p:grpSp>
          <p:grpSp>
            <p:nvGrpSpPr>
              <p:cNvPr id="42" name="群組 41">
                <a:extLst>
                  <a:ext uri="{FF2B5EF4-FFF2-40B4-BE49-F238E27FC236}">
                    <a16:creationId xmlns:a16="http://schemas.microsoft.com/office/drawing/2014/main" id="{5B8DD7BF-B758-2C70-C7F3-6016AE3294CC}"/>
                  </a:ext>
                </a:extLst>
              </p:cNvPr>
              <p:cNvGrpSpPr/>
              <p:nvPr/>
            </p:nvGrpSpPr>
            <p:grpSpPr>
              <a:xfrm>
                <a:off x="6853731" y="1753386"/>
                <a:ext cx="4919261" cy="829466"/>
                <a:chOff x="6853731" y="1753386"/>
                <a:chExt cx="4919261" cy="829466"/>
              </a:xfrm>
            </p:grpSpPr>
            <p:sp>
              <p:nvSpPr>
                <p:cNvPr id="33" name="文字方塊 32">
                  <a:extLst>
                    <a:ext uri="{FF2B5EF4-FFF2-40B4-BE49-F238E27FC236}">
                      <a16:creationId xmlns:a16="http://schemas.microsoft.com/office/drawing/2014/main" id="{611A7022-15AF-D366-7AF2-EC02D71C5DB2}"/>
                    </a:ext>
                  </a:extLst>
                </p:cNvPr>
                <p:cNvSpPr txBox="1"/>
                <p:nvPr/>
              </p:nvSpPr>
              <p:spPr>
                <a:xfrm>
                  <a:off x="6881567" y="1753386"/>
                  <a:ext cx="699564" cy="384721"/>
                </a:xfrm>
                <a:prstGeom prst="rect">
                  <a:avLst/>
                </a:prstGeom>
                <a:noFill/>
              </p:spPr>
              <p:txBody>
                <a:bodyPr wrap="square" rtlCol="0">
                  <a:spAutoFit/>
                </a:bodyPr>
                <a:lstStyle/>
                <a:p>
                  <a:r>
                    <a:rPr lang="en-US" altLang="zh-TW" dirty="0">
                      <a:solidFill>
                        <a:srgbClr val="1BB14B"/>
                      </a:solidFill>
                    </a:rPr>
                    <a:t>PS1</a:t>
                  </a:r>
                  <a:endParaRPr lang="zh-TW" altLang="en-US" dirty="0">
                    <a:solidFill>
                      <a:srgbClr val="1BB14B"/>
                    </a:solidFill>
                  </a:endParaRPr>
                </a:p>
              </p:txBody>
            </p:sp>
            <p:sp>
              <p:nvSpPr>
                <p:cNvPr id="34" name="文字方塊 33">
                  <a:extLst>
                    <a:ext uri="{FF2B5EF4-FFF2-40B4-BE49-F238E27FC236}">
                      <a16:creationId xmlns:a16="http://schemas.microsoft.com/office/drawing/2014/main" id="{8CF6F5AE-8735-DAF4-BBDA-BEE6AE9D522E}"/>
                    </a:ext>
                  </a:extLst>
                </p:cNvPr>
                <p:cNvSpPr txBox="1"/>
                <p:nvPr/>
              </p:nvSpPr>
              <p:spPr>
                <a:xfrm>
                  <a:off x="8645951" y="1754958"/>
                  <a:ext cx="699564" cy="384721"/>
                </a:xfrm>
                <a:prstGeom prst="rect">
                  <a:avLst/>
                </a:prstGeom>
                <a:noFill/>
              </p:spPr>
              <p:txBody>
                <a:bodyPr wrap="square" rtlCol="0">
                  <a:spAutoFit/>
                </a:bodyPr>
                <a:lstStyle/>
                <a:p>
                  <a:r>
                    <a:rPr lang="en-US" altLang="zh-TW" dirty="0">
                      <a:solidFill>
                        <a:srgbClr val="1BB14B"/>
                      </a:solidFill>
                    </a:rPr>
                    <a:t>PS2</a:t>
                  </a:r>
                  <a:endParaRPr lang="zh-TW" altLang="en-US" dirty="0">
                    <a:solidFill>
                      <a:srgbClr val="1BB14B"/>
                    </a:solidFill>
                  </a:endParaRPr>
                </a:p>
              </p:txBody>
            </p:sp>
            <p:sp>
              <p:nvSpPr>
                <p:cNvPr id="35" name="文字方塊 34">
                  <a:extLst>
                    <a:ext uri="{FF2B5EF4-FFF2-40B4-BE49-F238E27FC236}">
                      <a16:creationId xmlns:a16="http://schemas.microsoft.com/office/drawing/2014/main" id="{9182BDFE-3EDA-C924-BF54-006FDDDFC48F}"/>
                    </a:ext>
                  </a:extLst>
                </p:cNvPr>
                <p:cNvSpPr txBox="1"/>
                <p:nvPr/>
              </p:nvSpPr>
              <p:spPr>
                <a:xfrm>
                  <a:off x="6853731" y="2216985"/>
                  <a:ext cx="1073084" cy="338554"/>
                </a:xfrm>
                <a:prstGeom prst="rect">
                  <a:avLst/>
                </a:prstGeom>
                <a:noFill/>
              </p:spPr>
              <p:txBody>
                <a:bodyPr wrap="square" rtlCol="0">
                  <a:spAutoFit/>
                </a:bodyPr>
                <a:lstStyle/>
                <a:p>
                  <a:r>
                    <a:rPr lang="en-US" altLang="zh-TW" sz="1600" dirty="0">
                      <a:solidFill>
                        <a:srgbClr val="2810FE"/>
                      </a:solidFill>
                    </a:rPr>
                    <a:t>760Torr</a:t>
                  </a:r>
                  <a:endParaRPr lang="zh-TW" altLang="en-US" sz="1600" dirty="0">
                    <a:solidFill>
                      <a:srgbClr val="2810FE"/>
                    </a:solidFill>
                  </a:endParaRPr>
                </a:p>
              </p:txBody>
            </p:sp>
            <p:sp>
              <p:nvSpPr>
                <p:cNvPr id="36" name="文字方塊 35">
                  <a:extLst>
                    <a:ext uri="{FF2B5EF4-FFF2-40B4-BE49-F238E27FC236}">
                      <a16:creationId xmlns:a16="http://schemas.microsoft.com/office/drawing/2014/main" id="{EF2763E0-2C6C-46CE-6E3C-79CE94361685}"/>
                    </a:ext>
                  </a:extLst>
                </p:cNvPr>
                <p:cNvSpPr txBox="1"/>
                <p:nvPr/>
              </p:nvSpPr>
              <p:spPr>
                <a:xfrm>
                  <a:off x="8533308" y="2204608"/>
                  <a:ext cx="1073084" cy="338554"/>
                </a:xfrm>
                <a:prstGeom prst="rect">
                  <a:avLst/>
                </a:prstGeom>
                <a:noFill/>
              </p:spPr>
              <p:txBody>
                <a:bodyPr wrap="square" rtlCol="0">
                  <a:spAutoFit/>
                </a:bodyPr>
                <a:lstStyle/>
                <a:p>
                  <a:r>
                    <a:rPr lang="en-US" altLang="zh-TW" sz="1600" dirty="0">
                      <a:solidFill>
                        <a:srgbClr val="2810FE"/>
                      </a:solidFill>
                    </a:rPr>
                    <a:t>10Torr</a:t>
                  </a:r>
                  <a:endParaRPr lang="zh-TW" altLang="en-US" sz="1600" dirty="0">
                    <a:solidFill>
                      <a:srgbClr val="2810FE"/>
                    </a:solidFill>
                  </a:endParaRPr>
                </a:p>
              </p:txBody>
            </p:sp>
            <p:sp>
              <p:nvSpPr>
                <p:cNvPr id="37" name="文字方塊 36">
                  <a:extLst>
                    <a:ext uri="{FF2B5EF4-FFF2-40B4-BE49-F238E27FC236}">
                      <a16:creationId xmlns:a16="http://schemas.microsoft.com/office/drawing/2014/main" id="{F1CF8CE5-6D20-53D9-BCB8-7C77F9EDFF55}"/>
                    </a:ext>
                  </a:extLst>
                </p:cNvPr>
                <p:cNvSpPr txBox="1"/>
                <p:nvPr/>
              </p:nvSpPr>
              <p:spPr>
                <a:xfrm>
                  <a:off x="9989074" y="2211934"/>
                  <a:ext cx="1073084" cy="338554"/>
                </a:xfrm>
                <a:prstGeom prst="rect">
                  <a:avLst/>
                </a:prstGeom>
                <a:noFill/>
              </p:spPr>
              <p:txBody>
                <a:bodyPr wrap="square" rtlCol="0">
                  <a:spAutoFit/>
                </a:bodyPr>
                <a:lstStyle/>
                <a:p>
                  <a:r>
                    <a:rPr lang="en-US" altLang="zh-TW" sz="1600" dirty="0">
                      <a:solidFill>
                        <a:srgbClr val="2810FE"/>
                      </a:solidFill>
                    </a:rPr>
                    <a:t>250mTorr</a:t>
                  </a:r>
                  <a:endParaRPr lang="zh-TW" altLang="en-US" sz="1600" dirty="0">
                    <a:solidFill>
                      <a:srgbClr val="2810FE"/>
                    </a:solidFill>
                  </a:endParaRPr>
                </a:p>
              </p:txBody>
            </p:sp>
            <p:sp>
              <p:nvSpPr>
                <p:cNvPr id="38" name="文字方塊 37">
                  <a:extLst>
                    <a:ext uri="{FF2B5EF4-FFF2-40B4-BE49-F238E27FC236}">
                      <a16:creationId xmlns:a16="http://schemas.microsoft.com/office/drawing/2014/main" id="{F480E337-BCD8-E513-36BE-77B1B42D7E07}"/>
                    </a:ext>
                  </a:extLst>
                </p:cNvPr>
                <p:cNvSpPr txBox="1"/>
                <p:nvPr/>
              </p:nvSpPr>
              <p:spPr>
                <a:xfrm>
                  <a:off x="9305125" y="2186971"/>
                  <a:ext cx="699564" cy="384721"/>
                </a:xfrm>
                <a:prstGeom prst="rect">
                  <a:avLst/>
                </a:prstGeom>
                <a:noFill/>
              </p:spPr>
              <p:txBody>
                <a:bodyPr wrap="square" rtlCol="0">
                  <a:spAutoFit/>
                </a:bodyPr>
                <a:lstStyle/>
                <a:p>
                  <a:r>
                    <a:rPr lang="en-US" altLang="zh-TW" dirty="0">
                      <a:solidFill>
                        <a:srgbClr val="56656D"/>
                      </a:solidFill>
                    </a:rPr>
                    <a:t>CM2</a:t>
                  </a:r>
                  <a:endParaRPr lang="zh-TW" altLang="en-US" dirty="0">
                    <a:solidFill>
                      <a:srgbClr val="56656D"/>
                    </a:solidFill>
                  </a:endParaRPr>
                </a:p>
              </p:txBody>
            </p:sp>
            <p:sp>
              <p:nvSpPr>
                <p:cNvPr id="39" name="文字方塊 38">
                  <a:extLst>
                    <a:ext uri="{FF2B5EF4-FFF2-40B4-BE49-F238E27FC236}">
                      <a16:creationId xmlns:a16="http://schemas.microsoft.com/office/drawing/2014/main" id="{ADCD7DC3-F051-4491-19F9-447C8A03AB8E}"/>
                    </a:ext>
                  </a:extLst>
                </p:cNvPr>
                <p:cNvSpPr txBox="1"/>
                <p:nvPr/>
              </p:nvSpPr>
              <p:spPr>
                <a:xfrm>
                  <a:off x="11073428" y="2198131"/>
                  <a:ext cx="699564" cy="384721"/>
                </a:xfrm>
                <a:prstGeom prst="rect">
                  <a:avLst/>
                </a:prstGeom>
                <a:noFill/>
              </p:spPr>
              <p:txBody>
                <a:bodyPr wrap="square" rtlCol="0">
                  <a:spAutoFit/>
                </a:bodyPr>
                <a:lstStyle>
                  <a:defPPr>
                    <a:defRPr lang="zh-CN"/>
                  </a:defPPr>
                  <a:lvl1pPr>
                    <a:defRPr>
                      <a:solidFill>
                        <a:srgbClr val="56656D"/>
                      </a:solidFill>
                    </a:defRPr>
                  </a:lvl1pPr>
                </a:lstStyle>
                <a:p>
                  <a:r>
                    <a:rPr lang="en-US" altLang="zh-TW" dirty="0"/>
                    <a:t>CM1</a:t>
                  </a:r>
                  <a:endParaRPr lang="zh-TW" altLang="en-US" dirty="0"/>
                </a:p>
              </p:txBody>
            </p:sp>
          </p:grpSp>
        </p:grpSp>
        <p:sp>
          <p:nvSpPr>
            <p:cNvPr id="44" name="文字方塊 43">
              <a:extLst>
                <a:ext uri="{FF2B5EF4-FFF2-40B4-BE49-F238E27FC236}">
                  <a16:creationId xmlns:a16="http://schemas.microsoft.com/office/drawing/2014/main" id="{6C188E3B-20EF-1890-3FFA-E61F0835E77E}"/>
                </a:ext>
              </a:extLst>
            </p:cNvPr>
            <p:cNvSpPr txBox="1"/>
            <p:nvPr/>
          </p:nvSpPr>
          <p:spPr>
            <a:xfrm>
              <a:off x="5590344" y="2077344"/>
              <a:ext cx="699564" cy="384721"/>
            </a:xfrm>
            <a:prstGeom prst="rect">
              <a:avLst/>
            </a:prstGeom>
            <a:noFill/>
          </p:spPr>
          <p:txBody>
            <a:bodyPr wrap="square" rtlCol="0">
              <a:spAutoFit/>
            </a:bodyPr>
            <a:lstStyle/>
            <a:p>
              <a:r>
                <a:rPr lang="en-US" altLang="zh-TW" b="1" dirty="0">
                  <a:solidFill>
                    <a:srgbClr val="56656D"/>
                  </a:solidFill>
                </a:rPr>
                <a:t>Atm.</a:t>
              </a:r>
              <a:endParaRPr lang="zh-TW" altLang="en-US" b="1" dirty="0">
                <a:solidFill>
                  <a:srgbClr val="56656D"/>
                </a:solidFill>
              </a:endParaRPr>
            </a:p>
          </p:txBody>
        </p:sp>
        <p:sp>
          <p:nvSpPr>
            <p:cNvPr id="45" name="文字方塊 44">
              <a:extLst>
                <a:ext uri="{FF2B5EF4-FFF2-40B4-BE49-F238E27FC236}">
                  <a16:creationId xmlns:a16="http://schemas.microsoft.com/office/drawing/2014/main" id="{253248E0-9E9C-F7E7-8BE8-4152EA7A87A6}"/>
                </a:ext>
              </a:extLst>
            </p:cNvPr>
            <p:cNvSpPr txBox="1"/>
            <p:nvPr/>
          </p:nvSpPr>
          <p:spPr>
            <a:xfrm>
              <a:off x="11266849" y="2077344"/>
              <a:ext cx="1113353" cy="384721"/>
            </a:xfrm>
            <a:prstGeom prst="rect">
              <a:avLst/>
            </a:prstGeom>
            <a:noFill/>
          </p:spPr>
          <p:txBody>
            <a:bodyPr wrap="square" rtlCol="0">
              <a:spAutoFit/>
            </a:bodyPr>
            <a:lstStyle/>
            <a:p>
              <a:r>
                <a:rPr lang="en-US" altLang="zh-TW" b="1" dirty="0">
                  <a:solidFill>
                    <a:srgbClr val="56656D"/>
                  </a:solidFill>
                </a:rPr>
                <a:t>Vacuum</a:t>
              </a:r>
              <a:endParaRPr lang="zh-TW" altLang="en-US" b="1" dirty="0">
                <a:solidFill>
                  <a:srgbClr val="56656D"/>
                </a:solidFill>
              </a:endParaRPr>
            </a:p>
          </p:txBody>
        </p:sp>
      </p:grpSp>
      <p:sp>
        <p:nvSpPr>
          <p:cNvPr id="48" name="矩形: 圓角 47">
            <a:extLst>
              <a:ext uri="{FF2B5EF4-FFF2-40B4-BE49-F238E27FC236}">
                <a16:creationId xmlns:a16="http://schemas.microsoft.com/office/drawing/2014/main" id="{1B814EA7-34C8-9B3E-BA66-2DC610C7AD94}"/>
              </a:ext>
            </a:extLst>
          </p:cNvPr>
          <p:cNvSpPr/>
          <p:nvPr/>
        </p:nvSpPr>
        <p:spPr>
          <a:xfrm>
            <a:off x="8815860" y="2395423"/>
            <a:ext cx="2854057" cy="618204"/>
          </a:xfrm>
          <a:prstGeom prst="round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TW" altLang="en-US" dirty="0"/>
          </a:p>
        </p:txBody>
      </p:sp>
      <p:sp>
        <p:nvSpPr>
          <p:cNvPr id="49" name="文字方塊 48">
            <a:extLst>
              <a:ext uri="{FF2B5EF4-FFF2-40B4-BE49-F238E27FC236}">
                <a16:creationId xmlns:a16="http://schemas.microsoft.com/office/drawing/2014/main" id="{FCF7D00B-934B-DC6C-0D51-3EF889C5C26F}"/>
              </a:ext>
            </a:extLst>
          </p:cNvPr>
          <p:cNvSpPr txBox="1"/>
          <p:nvPr/>
        </p:nvSpPr>
        <p:spPr>
          <a:xfrm>
            <a:off x="5075764" y="3128088"/>
            <a:ext cx="6594153" cy="584775"/>
          </a:xfrm>
          <a:prstGeom prst="rect">
            <a:avLst/>
          </a:prstGeom>
          <a:noFill/>
        </p:spPr>
        <p:txBody>
          <a:bodyPr wrap="square" rtlCol="0">
            <a:spAutoFit/>
          </a:bodyPr>
          <a:lstStyle/>
          <a:p>
            <a:r>
              <a:rPr lang="en-US" altLang="zh-TW" sz="1600" dirty="0">
                <a:solidFill>
                  <a:srgbClr val="0070C0"/>
                </a:solidFill>
                <a:cs typeface="+mn-ea"/>
              </a:rPr>
              <a:t>The internal pressure of the chamber is about 250mTorr, and the turbo is used to evacuate to vacuum</a:t>
            </a:r>
            <a:endParaRPr lang="zh-TW" altLang="en-US" sz="1600" dirty="0">
              <a:solidFill>
                <a:srgbClr val="0070C0"/>
              </a:solidFill>
              <a:cs typeface="+mn-ea"/>
            </a:endParaRPr>
          </a:p>
        </p:txBody>
      </p:sp>
      <p:pic>
        <p:nvPicPr>
          <p:cNvPr id="6" name="圖片 5">
            <a:extLst>
              <a:ext uri="{FF2B5EF4-FFF2-40B4-BE49-F238E27FC236}">
                <a16:creationId xmlns:a16="http://schemas.microsoft.com/office/drawing/2014/main" id="{BF4C73F7-5312-40F7-9C91-CD12BE437FD3}"/>
              </a:ext>
            </a:extLst>
          </p:cNvPr>
          <p:cNvPicPr>
            <a:picLocks noChangeAspect="1"/>
          </p:cNvPicPr>
          <p:nvPr/>
        </p:nvPicPr>
        <p:blipFill>
          <a:blip r:embed="rId6"/>
          <a:stretch>
            <a:fillRect/>
          </a:stretch>
        </p:blipFill>
        <p:spPr>
          <a:xfrm>
            <a:off x="421697" y="2859290"/>
            <a:ext cx="4440971" cy="3958648"/>
          </a:xfrm>
          <a:prstGeom prst="rect">
            <a:avLst/>
          </a:prstGeom>
        </p:spPr>
      </p:pic>
      <p:sp>
        <p:nvSpPr>
          <p:cNvPr id="4" name="标题 1">
            <a:extLst>
              <a:ext uri="{FF2B5EF4-FFF2-40B4-BE49-F238E27FC236}">
                <a16:creationId xmlns:a16="http://schemas.microsoft.com/office/drawing/2014/main" id="{EC372D6B-0FEF-D843-D464-CD845BDDA732}"/>
              </a:ext>
            </a:extLst>
          </p:cNvPr>
          <p:cNvSpPr txBox="1">
            <a:spLocks/>
          </p:cNvSpPr>
          <p:nvPr/>
        </p:nvSpPr>
        <p:spPr>
          <a:xfrm>
            <a:off x="2107089" y="361283"/>
            <a:ext cx="10787930" cy="6680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4000" b="1" dirty="0">
                <a:solidFill>
                  <a:srgbClr val="D4E7EE"/>
                </a:solidFill>
                <a:cs typeface="+mn-ea"/>
                <a:sym typeface="+mn-lt"/>
              </a:rPr>
              <a:t>Machine introduction and related accessories</a:t>
            </a:r>
            <a:endParaRPr lang="zh-CN" altLang="en-US" sz="4000" b="1" dirty="0">
              <a:solidFill>
                <a:srgbClr val="D4E7EE"/>
              </a:solidFill>
              <a:cs typeface="+mn-ea"/>
              <a:sym typeface="+mn-lt"/>
            </a:endParaRPr>
          </a:p>
          <a:p>
            <a:pPr algn="ctr"/>
            <a:endParaRPr lang="zh-CN" altLang="en-US" sz="3200" b="1" dirty="0">
              <a:solidFill>
                <a:srgbClr val="D4E7EE"/>
              </a:solidFill>
              <a:cs typeface="+mn-ea"/>
              <a:sym typeface="+mn-lt"/>
            </a:endParaRPr>
          </a:p>
        </p:txBody>
      </p:sp>
    </p:spTree>
    <p:extLst>
      <p:ext uri="{BB962C8B-B14F-4D97-AF65-F5344CB8AC3E}">
        <p14:creationId xmlns:p14="http://schemas.microsoft.com/office/powerpoint/2010/main" val="4066958294"/>
      </p:ext>
    </p:extLst>
  </p:cSld>
  <p:clrMapOvr>
    <a:masterClrMapping/>
  </p:clrMapOvr>
  <mc:AlternateContent xmlns:mc="http://schemas.openxmlformats.org/markup-compatibility/2006" xmlns:p14="http://schemas.microsoft.com/office/powerpoint/2010/main">
    <mc:Choice Requires="p14">
      <p:transition spd="slow" p14:dur="800" advTm="4000">
        <p:circle/>
      </p:transition>
    </mc:Choice>
    <mc:Fallback xmlns="">
      <p:transition spd="slow" advTm="4000">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allery | Micron Technologies, Inc">
            <a:extLst>
              <a:ext uri="{FF2B5EF4-FFF2-40B4-BE49-F238E27FC236}">
                <a16:creationId xmlns:a16="http://schemas.microsoft.com/office/drawing/2014/main" id="{9EB6EF4F-ACBD-225F-FFD8-081CB09E78C1}"/>
              </a:ext>
            </a:extLst>
          </p:cNvPr>
          <p:cNvPicPr>
            <a:picLocks noChangeAspect="1" noChangeArrowheads="1"/>
          </p:cNvPicPr>
          <p:nvPr/>
        </p:nvPicPr>
        <p:blipFill>
          <a:blip r:embed="rId3" cstate="print">
            <a:alphaModFix/>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352893" y="353525"/>
            <a:ext cx="2077513" cy="5654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5">
            <a:extLst>
              <a:ext uri="{FF2B5EF4-FFF2-40B4-BE49-F238E27FC236}">
                <a16:creationId xmlns:a16="http://schemas.microsoft.com/office/drawing/2014/main" id="{3249A22B-4374-08E5-820F-E6DB339B9D37}"/>
              </a:ext>
            </a:extLst>
          </p:cNvPr>
          <p:cNvSpPr txBox="1"/>
          <p:nvPr/>
        </p:nvSpPr>
        <p:spPr>
          <a:xfrm>
            <a:off x="590550" y="1685130"/>
            <a:ext cx="5082111" cy="533185"/>
          </a:xfrm>
          <a:prstGeom prst="rect">
            <a:avLst/>
          </a:prstGeom>
          <a:noFill/>
        </p:spPr>
        <p:txBody>
          <a:bodyPr wrap="square" lIns="192747" tIns="96374" rIns="192747" bIns="96374" rtlCol="0">
            <a:spAutoFit/>
          </a:bodyPr>
          <a:lstStyle/>
          <a:p>
            <a:pPr algn="ctr"/>
            <a:r>
              <a:rPr lang="en-US" altLang="zh-TW" sz="2200" b="1" dirty="0">
                <a:solidFill>
                  <a:srgbClr val="002060"/>
                </a:solidFill>
                <a:cs typeface="+mn-ea"/>
                <a:sym typeface="+mn-lt"/>
              </a:rPr>
              <a:t>APC </a:t>
            </a:r>
            <a:r>
              <a:rPr lang="en-US" altLang="zh-TW" sz="2200" dirty="0">
                <a:solidFill>
                  <a:srgbClr val="002060"/>
                </a:solidFill>
                <a:cs typeface="+mn-ea"/>
                <a:sym typeface="+mn-lt"/>
              </a:rPr>
              <a:t>(</a:t>
            </a:r>
            <a:r>
              <a:rPr lang="en-US" altLang="zh-TW" sz="2200" b="1" dirty="0">
                <a:solidFill>
                  <a:srgbClr val="002060"/>
                </a:solidFill>
                <a:cs typeface="+mn-ea"/>
              </a:rPr>
              <a:t>Adaptive Pressure Control Valve</a:t>
            </a:r>
            <a:r>
              <a:rPr lang="en-US" altLang="zh-TW" sz="2200" b="1" dirty="0">
                <a:solidFill>
                  <a:srgbClr val="002060"/>
                </a:solidFill>
                <a:cs typeface="+mn-ea"/>
                <a:sym typeface="+mn-lt"/>
              </a:rPr>
              <a:t>)</a:t>
            </a:r>
            <a:endParaRPr lang="id-ID" sz="2200" b="1" dirty="0">
              <a:solidFill>
                <a:srgbClr val="002060"/>
              </a:solidFill>
              <a:cs typeface="+mn-ea"/>
              <a:sym typeface="+mn-lt"/>
            </a:endParaRPr>
          </a:p>
        </p:txBody>
      </p:sp>
      <p:pic>
        <p:nvPicPr>
          <p:cNvPr id="11" name="圖片 10">
            <a:extLst>
              <a:ext uri="{FF2B5EF4-FFF2-40B4-BE49-F238E27FC236}">
                <a16:creationId xmlns:a16="http://schemas.microsoft.com/office/drawing/2014/main" id="{DA4BAD46-657E-1E7F-9CF3-052A1687A58F}"/>
              </a:ext>
            </a:extLst>
          </p:cNvPr>
          <p:cNvPicPr>
            <a:picLocks noChangeAspect="1"/>
          </p:cNvPicPr>
          <p:nvPr/>
        </p:nvPicPr>
        <p:blipFill rotWithShape="1">
          <a:blip r:embed="rId5"/>
          <a:srcRect l="1396"/>
          <a:stretch/>
        </p:blipFill>
        <p:spPr>
          <a:xfrm>
            <a:off x="6426200" y="2895653"/>
            <a:ext cx="6239588" cy="3194429"/>
          </a:xfrm>
          <a:prstGeom prst="rect">
            <a:avLst/>
          </a:prstGeom>
        </p:spPr>
      </p:pic>
      <p:pic>
        <p:nvPicPr>
          <p:cNvPr id="27" name="圖片 26">
            <a:extLst>
              <a:ext uri="{FF2B5EF4-FFF2-40B4-BE49-F238E27FC236}">
                <a16:creationId xmlns:a16="http://schemas.microsoft.com/office/drawing/2014/main" id="{EFF67FE5-416E-5E9D-3B54-EE7196C6308D}"/>
              </a:ext>
            </a:extLst>
          </p:cNvPr>
          <p:cNvPicPr>
            <a:picLocks noChangeAspect="1"/>
          </p:cNvPicPr>
          <p:nvPr/>
        </p:nvPicPr>
        <p:blipFill>
          <a:blip r:embed="rId6"/>
          <a:stretch>
            <a:fillRect/>
          </a:stretch>
        </p:blipFill>
        <p:spPr>
          <a:xfrm>
            <a:off x="386533" y="2787383"/>
            <a:ext cx="6039667" cy="3092078"/>
          </a:xfrm>
          <a:prstGeom prst="rect">
            <a:avLst/>
          </a:prstGeom>
        </p:spPr>
      </p:pic>
      <p:pic>
        <p:nvPicPr>
          <p:cNvPr id="29" name="圖片 28">
            <a:extLst>
              <a:ext uri="{FF2B5EF4-FFF2-40B4-BE49-F238E27FC236}">
                <a16:creationId xmlns:a16="http://schemas.microsoft.com/office/drawing/2014/main" id="{1BD95DA7-E721-F932-B94F-71D1789C9392}"/>
              </a:ext>
            </a:extLst>
          </p:cNvPr>
          <p:cNvPicPr>
            <a:picLocks noChangeAspect="1"/>
          </p:cNvPicPr>
          <p:nvPr/>
        </p:nvPicPr>
        <p:blipFill rotWithShape="1">
          <a:blip r:embed="rId7"/>
          <a:srcRect l="1768" r="4333" b="6790"/>
          <a:stretch/>
        </p:blipFill>
        <p:spPr>
          <a:xfrm>
            <a:off x="588996" y="2345738"/>
            <a:ext cx="5634742" cy="3975367"/>
          </a:xfrm>
          <a:prstGeom prst="rect">
            <a:avLst/>
          </a:prstGeom>
        </p:spPr>
      </p:pic>
      <p:sp>
        <p:nvSpPr>
          <p:cNvPr id="4" name="标题 1">
            <a:extLst>
              <a:ext uri="{FF2B5EF4-FFF2-40B4-BE49-F238E27FC236}">
                <a16:creationId xmlns:a16="http://schemas.microsoft.com/office/drawing/2014/main" id="{AD647636-E6D5-28E8-F21A-6C43ADDDD9AD}"/>
              </a:ext>
            </a:extLst>
          </p:cNvPr>
          <p:cNvSpPr txBox="1">
            <a:spLocks/>
          </p:cNvSpPr>
          <p:nvPr/>
        </p:nvSpPr>
        <p:spPr>
          <a:xfrm>
            <a:off x="2107089" y="361283"/>
            <a:ext cx="10787930" cy="6680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4000" b="1" dirty="0">
                <a:solidFill>
                  <a:srgbClr val="D4E7EE"/>
                </a:solidFill>
                <a:cs typeface="+mn-ea"/>
                <a:sym typeface="+mn-lt"/>
              </a:rPr>
              <a:t>Machine introduction and related accessories</a:t>
            </a:r>
            <a:endParaRPr lang="zh-CN" altLang="en-US" sz="4000" b="1" dirty="0">
              <a:solidFill>
                <a:srgbClr val="D4E7EE"/>
              </a:solidFill>
              <a:cs typeface="+mn-ea"/>
              <a:sym typeface="+mn-lt"/>
            </a:endParaRPr>
          </a:p>
          <a:p>
            <a:pPr algn="ctr"/>
            <a:endParaRPr lang="zh-CN" altLang="en-US" sz="3200" b="1" dirty="0">
              <a:solidFill>
                <a:srgbClr val="D4E7EE"/>
              </a:solidFill>
              <a:cs typeface="+mn-ea"/>
              <a:sym typeface="+mn-lt"/>
            </a:endParaRPr>
          </a:p>
        </p:txBody>
      </p:sp>
    </p:spTree>
    <p:extLst>
      <p:ext uri="{BB962C8B-B14F-4D97-AF65-F5344CB8AC3E}">
        <p14:creationId xmlns:p14="http://schemas.microsoft.com/office/powerpoint/2010/main" val="1473181360"/>
      </p:ext>
    </p:extLst>
  </p:cSld>
  <p:clrMapOvr>
    <a:masterClrMapping/>
  </p:clrMapOvr>
  <mc:AlternateContent xmlns:mc="http://schemas.openxmlformats.org/markup-compatibility/2006" xmlns:p14="http://schemas.microsoft.com/office/powerpoint/2010/main">
    <mc:Choice Requires="p14">
      <p:transition spd="slow" p14:dur="800" advTm="4000">
        <p:circle/>
      </p:transition>
    </mc:Choice>
    <mc:Fallback xmlns="">
      <p:transition spd="slow" advTm="400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圓角 39">
            <a:extLst>
              <a:ext uri="{FF2B5EF4-FFF2-40B4-BE49-F238E27FC236}">
                <a16:creationId xmlns:a16="http://schemas.microsoft.com/office/drawing/2014/main" id="{9E60D598-A33B-3D39-20C9-DFEDE6BCCFCF}"/>
              </a:ext>
            </a:extLst>
          </p:cNvPr>
          <p:cNvSpPr/>
          <p:nvPr/>
        </p:nvSpPr>
        <p:spPr>
          <a:xfrm rot="5400000">
            <a:off x="7135506" y="2573603"/>
            <a:ext cx="5138775" cy="2630077"/>
          </a:xfrm>
          <a:prstGeom prst="roundRect">
            <a:avLst/>
          </a:prstGeom>
          <a:solidFill>
            <a:srgbClr val="EEFADE"/>
          </a:solidFill>
          <a:ln>
            <a:solidFill>
              <a:srgbClr val="FFFFFF"/>
            </a:solidFill>
          </a:ln>
        </p:spPr>
        <p:style>
          <a:lnRef idx="2">
            <a:schemeClr val="accent2"/>
          </a:lnRef>
          <a:fillRef idx="1">
            <a:schemeClr val="lt1"/>
          </a:fillRef>
          <a:effectRef idx="0">
            <a:schemeClr val="accent2"/>
          </a:effectRef>
          <a:fontRef idx="minor">
            <a:schemeClr val="dk1"/>
          </a:fontRef>
        </p:style>
        <p:txBody>
          <a:bodyPr rtlCol="0" anchor="ctr"/>
          <a:lstStyle/>
          <a:p>
            <a:endParaRPr lang="zh-TW" altLang="en-US" sz="1600" dirty="0">
              <a:latin typeface="標楷體" panose="03000509000000000000" pitchFamily="65" charset="-120"/>
              <a:ea typeface="標楷體" panose="03000509000000000000" pitchFamily="65" charset="-120"/>
            </a:endParaRPr>
          </a:p>
        </p:txBody>
      </p:sp>
      <p:pic>
        <p:nvPicPr>
          <p:cNvPr id="3" name="Picture 2" descr="Gallery | Micron Technologies, Inc">
            <a:extLst>
              <a:ext uri="{FF2B5EF4-FFF2-40B4-BE49-F238E27FC236}">
                <a16:creationId xmlns:a16="http://schemas.microsoft.com/office/drawing/2014/main" id="{9EB6EF4F-ACBD-225F-FFD8-081CB09E78C1}"/>
              </a:ext>
            </a:extLst>
          </p:cNvPr>
          <p:cNvPicPr>
            <a:picLocks noChangeAspect="1" noChangeArrowheads="1"/>
          </p:cNvPicPr>
          <p:nvPr/>
        </p:nvPicPr>
        <p:blipFill>
          <a:blip r:embed="rId3" cstate="print">
            <a:alphaModFix/>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352893" y="353525"/>
            <a:ext cx="2077513" cy="565495"/>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descr="一張含有 文字, 圖表, 方案, 行 的圖片&#10;&#10;自動產生的描述">
            <a:extLst>
              <a:ext uri="{FF2B5EF4-FFF2-40B4-BE49-F238E27FC236}">
                <a16:creationId xmlns:a16="http://schemas.microsoft.com/office/drawing/2014/main" id="{14916EF1-7BB0-D4C3-0B0F-C052EF7631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560" y="2523871"/>
            <a:ext cx="6896056" cy="3852687"/>
          </a:xfrm>
          <a:prstGeom prst="rect">
            <a:avLst/>
          </a:prstGeom>
        </p:spPr>
      </p:pic>
      <p:sp>
        <p:nvSpPr>
          <p:cNvPr id="7" name="TextBox 15">
            <a:extLst>
              <a:ext uri="{FF2B5EF4-FFF2-40B4-BE49-F238E27FC236}">
                <a16:creationId xmlns:a16="http://schemas.microsoft.com/office/drawing/2014/main" id="{B67BFEAB-946A-DC0A-B5C9-0262CFDA51C3}"/>
              </a:ext>
            </a:extLst>
          </p:cNvPr>
          <p:cNvSpPr txBox="1"/>
          <p:nvPr/>
        </p:nvSpPr>
        <p:spPr>
          <a:xfrm>
            <a:off x="-454201" y="1319253"/>
            <a:ext cx="5560649" cy="563962"/>
          </a:xfrm>
          <a:prstGeom prst="rect">
            <a:avLst/>
          </a:prstGeom>
          <a:noFill/>
        </p:spPr>
        <p:txBody>
          <a:bodyPr wrap="square" lIns="192747" tIns="96374" rIns="192747" bIns="96374" rtlCol="0">
            <a:spAutoFit/>
          </a:bodyPr>
          <a:lstStyle/>
          <a:p>
            <a:pPr algn="ctr"/>
            <a:r>
              <a:rPr lang="zh-TW" altLang="en-US" sz="2400" b="1" dirty="0">
                <a:solidFill>
                  <a:srgbClr val="002060"/>
                </a:solidFill>
                <a:cs typeface="+mn-ea"/>
                <a:sym typeface="+mn-lt"/>
              </a:rPr>
              <a:t> </a:t>
            </a:r>
            <a:r>
              <a:rPr lang="en-US" altLang="zh-TW" sz="2400" b="1" dirty="0">
                <a:solidFill>
                  <a:srgbClr val="002060"/>
                </a:solidFill>
                <a:cs typeface="+mn-ea"/>
                <a:sym typeface="+mn-lt"/>
              </a:rPr>
              <a:t>Process Chamber</a:t>
            </a:r>
            <a:r>
              <a:rPr lang="zh-TW" altLang="en-US" sz="2400" b="1" dirty="0">
                <a:solidFill>
                  <a:srgbClr val="002060"/>
                </a:solidFill>
                <a:cs typeface="+mn-ea"/>
                <a:sym typeface="+mn-lt"/>
              </a:rPr>
              <a:t> 抽氣機制</a:t>
            </a:r>
            <a:endParaRPr lang="id-ID" sz="2400" b="1" dirty="0">
              <a:solidFill>
                <a:srgbClr val="002060"/>
              </a:solidFill>
              <a:cs typeface="+mn-ea"/>
              <a:sym typeface="+mn-lt"/>
            </a:endParaRPr>
          </a:p>
        </p:txBody>
      </p:sp>
      <p:grpSp>
        <p:nvGrpSpPr>
          <p:cNvPr id="25" name="群組 24">
            <a:extLst>
              <a:ext uri="{FF2B5EF4-FFF2-40B4-BE49-F238E27FC236}">
                <a16:creationId xmlns:a16="http://schemas.microsoft.com/office/drawing/2014/main" id="{ECA84901-9256-B17F-1DFF-195F0BB651B5}"/>
              </a:ext>
            </a:extLst>
          </p:cNvPr>
          <p:cNvGrpSpPr/>
          <p:nvPr/>
        </p:nvGrpSpPr>
        <p:grpSpPr>
          <a:xfrm>
            <a:off x="8809676" y="1478747"/>
            <a:ext cx="2377643" cy="4979282"/>
            <a:chOff x="9497833" y="1486032"/>
            <a:chExt cx="2377643" cy="4979282"/>
          </a:xfrm>
        </p:grpSpPr>
        <p:grpSp>
          <p:nvGrpSpPr>
            <p:cNvPr id="18" name="群組 17">
              <a:extLst>
                <a:ext uri="{FF2B5EF4-FFF2-40B4-BE49-F238E27FC236}">
                  <a16:creationId xmlns:a16="http://schemas.microsoft.com/office/drawing/2014/main" id="{AB3CE37C-ECAF-A11C-2EC2-7B2C61153266}"/>
                </a:ext>
              </a:extLst>
            </p:cNvPr>
            <p:cNvGrpSpPr/>
            <p:nvPr/>
          </p:nvGrpSpPr>
          <p:grpSpPr>
            <a:xfrm rot="5400000">
              <a:off x="7808820" y="3967798"/>
              <a:ext cx="4123308" cy="45719"/>
              <a:chOff x="5920161" y="2627713"/>
              <a:chExt cx="4770928" cy="45719"/>
            </a:xfrm>
          </p:grpSpPr>
          <p:cxnSp>
            <p:nvCxnSpPr>
              <p:cNvPr id="13" name="直線單箭頭接點 12">
                <a:extLst>
                  <a:ext uri="{FF2B5EF4-FFF2-40B4-BE49-F238E27FC236}">
                    <a16:creationId xmlns:a16="http://schemas.microsoft.com/office/drawing/2014/main" id="{8CF35AD3-DCF3-0CDB-49F3-98051225CA42}"/>
                  </a:ext>
                </a:extLst>
              </p:cNvPr>
              <p:cNvCxnSpPr>
                <a:cxnSpLocks/>
              </p:cNvCxnSpPr>
              <p:nvPr/>
            </p:nvCxnSpPr>
            <p:spPr>
              <a:xfrm flipV="1">
                <a:off x="5920161" y="2650572"/>
                <a:ext cx="4770928" cy="22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橢圓 13">
                <a:extLst>
                  <a:ext uri="{FF2B5EF4-FFF2-40B4-BE49-F238E27FC236}">
                    <a16:creationId xmlns:a16="http://schemas.microsoft.com/office/drawing/2014/main" id="{41BC2739-CFA5-B474-BB86-EF36E4C94860}"/>
                  </a:ext>
                </a:extLst>
              </p:cNvPr>
              <p:cNvSpPr/>
              <p:nvPr/>
            </p:nvSpPr>
            <p:spPr>
              <a:xfrm>
                <a:off x="5925823" y="2627713"/>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2FC51F0A-7B16-3435-3BF4-D336D7E7363C}"/>
                  </a:ext>
                </a:extLst>
              </p:cNvPr>
              <p:cNvSpPr/>
              <p:nvPr/>
            </p:nvSpPr>
            <p:spPr>
              <a:xfrm>
                <a:off x="9207612" y="2627713"/>
                <a:ext cx="45719" cy="4571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dirty="0"/>
              </a:p>
            </p:txBody>
          </p:sp>
        </p:grpSp>
        <p:sp>
          <p:nvSpPr>
            <p:cNvPr id="19" name="文字方塊 18">
              <a:extLst>
                <a:ext uri="{FF2B5EF4-FFF2-40B4-BE49-F238E27FC236}">
                  <a16:creationId xmlns:a16="http://schemas.microsoft.com/office/drawing/2014/main" id="{4265F3CE-8C7E-7565-B55E-01ADF45F6CE3}"/>
                </a:ext>
              </a:extLst>
            </p:cNvPr>
            <p:cNvSpPr txBox="1"/>
            <p:nvPr/>
          </p:nvSpPr>
          <p:spPr>
            <a:xfrm>
              <a:off x="9497833" y="1486032"/>
              <a:ext cx="699564" cy="384721"/>
            </a:xfrm>
            <a:prstGeom prst="rect">
              <a:avLst/>
            </a:prstGeom>
            <a:noFill/>
          </p:spPr>
          <p:txBody>
            <a:bodyPr wrap="square" rtlCol="0">
              <a:spAutoFit/>
            </a:bodyPr>
            <a:lstStyle/>
            <a:p>
              <a:r>
                <a:rPr lang="en-US" altLang="zh-TW" b="1" dirty="0">
                  <a:solidFill>
                    <a:srgbClr val="56656D"/>
                  </a:solidFill>
                </a:rPr>
                <a:t>Atm.</a:t>
              </a:r>
              <a:endParaRPr lang="zh-TW" altLang="en-US" b="1" dirty="0">
                <a:solidFill>
                  <a:srgbClr val="56656D"/>
                </a:solidFill>
              </a:endParaRPr>
            </a:p>
          </p:txBody>
        </p:sp>
        <p:sp>
          <p:nvSpPr>
            <p:cNvPr id="20" name="文字方塊 19">
              <a:extLst>
                <a:ext uri="{FF2B5EF4-FFF2-40B4-BE49-F238E27FC236}">
                  <a16:creationId xmlns:a16="http://schemas.microsoft.com/office/drawing/2014/main" id="{4D8B52DA-CE76-AE85-DFA3-D6DC4DDFD585}"/>
                </a:ext>
              </a:extLst>
            </p:cNvPr>
            <p:cNvSpPr txBox="1"/>
            <p:nvPr/>
          </p:nvSpPr>
          <p:spPr>
            <a:xfrm>
              <a:off x="9535541" y="6080593"/>
              <a:ext cx="1070788" cy="384721"/>
            </a:xfrm>
            <a:prstGeom prst="rect">
              <a:avLst/>
            </a:prstGeom>
            <a:noFill/>
          </p:spPr>
          <p:txBody>
            <a:bodyPr wrap="square" rtlCol="0">
              <a:spAutoFit/>
            </a:bodyPr>
            <a:lstStyle/>
            <a:p>
              <a:r>
                <a:rPr lang="en-US" altLang="zh-TW" b="1" dirty="0">
                  <a:solidFill>
                    <a:srgbClr val="56656D"/>
                  </a:solidFill>
                </a:rPr>
                <a:t>Vacuum</a:t>
              </a:r>
              <a:endParaRPr lang="zh-TW" altLang="en-US" b="1" dirty="0">
                <a:solidFill>
                  <a:srgbClr val="56656D"/>
                </a:solidFill>
              </a:endParaRPr>
            </a:p>
          </p:txBody>
        </p:sp>
        <p:sp>
          <p:nvSpPr>
            <p:cNvPr id="21" name="文字方塊 20">
              <a:extLst>
                <a:ext uri="{FF2B5EF4-FFF2-40B4-BE49-F238E27FC236}">
                  <a16:creationId xmlns:a16="http://schemas.microsoft.com/office/drawing/2014/main" id="{F36E550D-9527-8E6A-9BAB-AD248CA7BF9C}"/>
                </a:ext>
              </a:extLst>
            </p:cNvPr>
            <p:cNvSpPr txBox="1"/>
            <p:nvPr/>
          </p:nvSpPr>
          <p:spPr>
            <a:xfrm>
              <a:off x="10004982" y="4640442"/>
              <a:ext cx="1073084" cy="338554"/>
            </a:xfrm>
            <a:prstGeom prst="rect">
              <a:avLst/>
            </a:prstGeom>
            <a:noFill/>
          </p:spPr>
          <p:txBody>
            <a:bodyPr wrap="square" rtlCol="0">
              <a:spAutoFit/>
            </a:bodyPr>
            <a:lstStyle/>
            <a:p>
              <a:r>
                <a:rPr lang="en-US" altLang="zh-TW" sz="1600" dirty="0">
                  <a:solidFill>
                    <a:srgbClr val="2810FE"/>
                  </a:solidFill>
                </a:rPr>
                <a:t>240mTorr</a:t>
              </a:r>
              <a:endParaRPr lang="zh-TW" altLang="en-US" sz="1600" dirty="0">
                <a:solidFill>
                  <a:srgbClr val="2810FE"/>
                </a:solidFill>
              </a:endParaRPr>
            </a:p>
          </p:txBody>
        </p:sp>
        <p:sp>
          <p:nvSpPr>
            <p:cNvPr id="22" name="文字方塊 21">
              <a:extLst>
                <a:ext uri="{FF2B5EF4-FFF2-40B4-BE49-F238E27FC236}">
                  <a16:creationId xmlns:a16="http://schemas.microsoft.com/office/drawing/2014/main" id="{7FAAF80C-0E6B-BAC0-6A3A-5821752F4475}"/>
                </a:ext>
              </a:extLst>
            </p:cNvPr>
            <p:cNvSpPr txBox="1"/>
            <p:nvPr/>
          </p:nvSpPr>
          <p:spPr>
            <a:xfrm>
              <a:off x="10054648" y="1816691"/>
              <a:ext cx="1073084" cy="338554"/>
            </a:xfrm>
            <a:prstGeom prst="rect">
              <a:avLst/>
            </a:prstGeom>
            <a:noFill/>
          </p:spPr>
          <p:txBody>
            <a:bodyPr wrap="square" rtlCol="0">
              <a:spAutoFit/>
            </a:bodyPr>
            <a:lstStyle/>
            <a:p>
              <a:r>
                <a:rPr lang="en-US" altLang="zh-TW" sz="1600" dirty="0">
                  <a:solidFill>
                    <a:srgbClr val="2810FE"/>
                  </a:solidFill>
                </a:rPr>
                <a:t>760Torr</a:t>
              </a:r>
              <a:endParaRPr lang="zh-TW" altLang="en-US" sz="1600" dirty="0">
                <a:solidFill>
                  <a:srgbClr val="2810FE"/>
                </a:solidFill>
              </a:endParaRPr>
            </a:p>
          </p:txBody>
        </p:sp>
        <p:sp>
          <p:nvSpPr>
            <p:cNvPr id="23" name="文字方塊 22">
              <a:extLst>
                <a:ext uri="{FF2B5EF4-FFF2-40B4-BE49-F238E27FC236}">
                  <a16:creationId xmlns:a16="http://schemas.microsoft.com/office/drawing/2014/main" id="{CB79E81D-77A9-D1A7-2FC9-EAF4966C5154}"/>
                </a:ext>
              </a:extLst>
            </p:cNvPr>
            <p:cNvSpPr txBox="1"/>
            <p:nvPr/>
          </p:nvSpPr>
          <p:spPr>
            <a:xfrm>
              <a:off x="10054648" y="2321322"/>
              <a:ext cx="1820828" cy="815608"/>
            </a:xfrm>
            <a:prstGeom prst="rect">
              <a:avLst/>
            </a:prstGeom>
            <a:noFill/>
          </p:spPr>
          <p:txBody>
            <a:bodyPr wrap="square" rtlCol="0">
              <a:spAutoFit/>
            </a:bodyPr>
            <a:lstStyle/>
            <a:p>
              <a:r>
                <a:rPr lang="en-US" altLang="zh-TW" sz="1800" b="1" dirty="0">
                  <a:solidFill>
                    <a:srgbClr val="56656D"/>
                  </a:solidFill>
                </a:rPr>
                <a:t>Dry Pump </a:t>
              </a:r>
              <a:r>
                <a:rPr lang="zh-TW" altLang="en-US" sz="1800" b="1" dirty="0">
                  <a:solidFill>
                    <a:srgbClr val="56656D"/>
                  </a:solidFill>
                </a:rPr>
                <a:t>抽氣</a:t>
              </a:r>
              <a:endParaRPr lang="en-US" altLang="zh-TW" sz="1800" b="1" dirty="0">
                <a:solidFill>
                  <a:srgbClr val="56656D"/>
                </a:solidFill>
              </a:endParaRPr>
            </a:p>
            <a:p>
              <a:r>
                <a:rPr lang="en-US" altLang="zh-TW" sz="1400" dirty="0">
                  <a:solidFill>
                    <a:srgbClr val="56656D"/>
                  </a:solidFill>
                </a:rPr>
                <a:t>V36</a:t>
              </a:r>
              <a:r>
                <a:rPr lang="zh-TW" altLang="en-US" sz="1400" dirty="0">
                  <a:solidFill>
                    <a:srgbClr val="56656D"/>
                  </a:solidFill>
                </a:rPr>
                <a:t> </a:t>
              </a:r>
              <a:r>
                <a:rPr lang="en-US" altLang="zh-TW" sz="1400" dirty="0">
                  <a:solidFill>
                    <a:srgbClr val="56656D"/>
                  </a:solidFill>
                </a:rPr>
                <a:t>open</a:t>
              </a:r>
            </a:p>
            <a:p>
              <a:r>
                <a:rPr lang="en-US" altLang="zh-TW" sz="1400" dirty="0">
                  <a:solidFill>
                    <a:srgbClr val="56656D"/>
                  </a:solidFill>
                </a:rPr>
                <a:t>V37,APC close</a:t>
              </a:r>
              <a:endParaRPr lang="zh-TW" altLang="en-US" sz="1400" dirty="0">
                <a:solidFill>
                  <a:srgbClr val="56656D"/>
                </a:solidFill>
              </a:endParaRPr>
            </a:p>
          </p:txBody>
        </p:sp>
        <p:sp>
          <p:nvSpPr>
            <p:cNvPr id="24" name="文字方塊 23">
              <a:extLst>
                <a:ext uri="{FF2B5EF4-FFF2-40B4-BE49-F238E27FC236}">
                  <a16:creationId xmlns:a16="http://schemas.microsoft.com/office/drawing/2014/main" id="{2C2614C6-B70F-A4C9-9C3D-ED035E6F19FD}"/>
                </a:ext>
              </a:extLst>
            </p:cNvPr>
            <p:cNvSpPr txBox="1"/>
            <p:nvPr/>
          </p:nvSpPr>
          <p:spPr>
            <a:xfrm>
              <a:off x="10054648" y="5041251"/>
              <a:ext cx="1820828" cy="815608"/>
            </a:xfrm>
            <a:prstGeom prst="rect">
              <a:avLst/>
            </a:prstGeom>
            <a:noFill/>
          </p:spPr>
          <p:txBody>
            <a:bodyPr wrap="square" rtlCol="0">
              <a:spAutoFit/>
            </a:bodyPr>
            <a:lstStyle/>
            <a:p>
              <a:r>
                <a:rPr lang="en-US" altLang="zh-TW" sz="1800" b="1" dirty="0">
                  <a:solidFill>
                    <a:srgbClr val="56656D"/>
                  </a:solidFill>
                </a:rPr>
                <a:t>TMP </a:t>
              </a:r>
              <a:r>
                <a:rPr lang="zh-TW" altLang="en-US" sz="1800" b="1" dirty="0">
                  <a:solidFill>
                    <a:srgbClr val="56656D"/>
                  </a:solidFill>
                </a:rPr>
                <a:t>抽氣</a:t>
              </a:r>
              <a:endParaRPr lang="en-US" altLang="zh-TW" sz="1800" b="1" dirty="0">
                <a:solidFill>
                  <a:srgbClr val="56656D"/>
                </a:solidFill>
              </a:endParaRPr>
            </a:p>
            <a:p>
              <a:r>
                <a:rPr lang="en-US" altLang="zh-TW" sz="1400" dirty="0">
                  <a:solidFill>
                    <a:srgbClr val="56656D"/>
                  </a:solidFill>
                </a:rPr>
                <a:t>V36</a:t>
              </a:r>
              <a:r>
                <a:rPr lang="zh-TW" altLang="en-US" sz="1400" dirty="0">
                  <a:solidFill>
                    <a:srgbClr val="56656D"/>
                  </a:solidFill>
                </a:rPr>
                <a:t> </a:t>
              </a:r>
              <a:r>
                <a:rPr lang="en-US" altLang="zh-TW" sz="1400" dirty="0">
                  <a:solidFill>
                    <a:srgbClr val="56656D"/>
                  </a:solidFill>
                </a:rPr>
                <a:t>close</a:t>
              </a:r>
            </a:p>
            <a:p>
              <a:r>
                <a:rPr lang="en-US" altLang="zh-TW" sz="1400" dirty="0">
                  <a:solidFill>
                    <a:srgbClr val="56656D"/>
                  </a:solidFill>
                </a:rPr>
                <a:t>V37,APC open</a:t>
              </a:r>
              <a:endParaRPr lang="zh-TW" altLang="en-US" sz="1400" dirty="0">
                <a:solidFill>
                  <a:srgbClr val="56656D"/>
                </a:solidFill>
              </a:endParaRPr>
            </a:p>
          </p:txBody>
        </p:sp>
      </p:grpSp>
      <p:sp>
        <p:nvSpPr>
          <p:cNvPr id="27" name="矩形 26">
            <a:extLst>
              <a:ext uri="{FF2B5EF4-FFF2-40B4-BE49-F238E27FC236}">
                <a16:creationId xmlns:a16="http://schemas.microsoft.com/office/drawing/2014/main" id="{4355B12D-9626-07F0-90A3-DD1A35361277}"/>
              </a:ext>
            </a:extLst>
          </p:cNvPr>
          <p:cNvSpPr/>
          <p:nvPr/>
        </p:nvSpPr>
        <p:spPr>
          <a:xfrm>
            <a:off x="612514" y="1946368"/>
            <a:ext cx="6898352" cy="5143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Chamber alternately uses Dry pump (</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粗抽</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 and TMP (</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細抽</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 to pump the chamber to high vacuum</a:t>
            </a:r>
            <a:endParaRPr lang="zh-TW" altLang="en-US" sz="1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标题 1">
            <a:extLst>
              <a:ext uri="{FF2B5EF4-FFF2-40B4-BE49-F238E27FC236}">
                <a16:creationId xmlns:a16="http://schemas.microsoft.com/office/drawing/2014/main" id="{33441035-23E0-898D-A855-5137F9FA413C}"/>
              </a:ext>
            </a:extLst>
          </p:cNvPr>
          <p:cNvSpPr txBox="1">
            <a:spLocks/>
          </p:cNvSpPr>
          <p:nvPr/>
        </p:nvSpPr>
        <p:spPr>
          <a:xfrm>
            <a:off x="2107089" y="361283"/>
            <a:ext cx="10787930" cy="6680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4000" b="1" dirty="0">
                <a:solidFill>
                  <a:srgbClr val="D4E7EE"/>
                </a:solidFill>
                <a:cs typeface="+mn-ea"/>
                <a:sym typeface="+mn-lt"/>
              </a:rPr>
              <a:t>Machine introduction and related accessories</a:t>
            </a:r>
            <a:endParaRPr lang="zh-CN" altLang="en-US" sz="4000" b="1" dirty="0">
              <a:solidFill>
                <a:srgbClr val="D4E7EE"/>
              </a:solidFill>
              <a:cs typeface="+mn-ea"/>
              <a:sym typeface="+mn-lt"/>
            </a:endParaRPr>
          </a:p>
          <a:p>
            <a:pPr algn="ctr"/>
            <a:endParaRPr lang="zh-CN" altLang="en-US" sz="3200" b="1" dirty="0">
              <a:solidFill>
                <a:srgbClr val="D4E7EE"/>
              </a:solidFill>
              <a:cs typeface="+mn-ea"/>
              <a:sym typeface="+mn-lt"/>
            </a:endParaRPr>
          </a:p>
        </p:txBody>
      </p:sp>
    </p:spTree>
    <p:extLst>
      <p:ext uri="{BB962C8B-B14F-4D97-AF65-F5344CB8AC3E}">
        <p14:creationId xmlns:p14="http://schemas.microsoft.com/office/powerpoint/2010/main" val="2832742798"/>
      </p:ext>
    </p:extLst>
  </p:cSld>
  <p:clrMapOvr>
    <a:masterClrMapping/>
  </p:clrMapOvr>
  <mc:AlternateContent xmlns:mc="http://schemas.openxmlformats.org/markup-compatibility/2006" xmlns:p14="http://schemas.microsoft.com/office/powerpoint/2010/main">
    <mc:Choice Requires="p14">
      <p:transition spd="slow" p14:dur="800" advTm="4000">
        <p:circle/>
      </p:transition>
    </mc:Choice>
    <mc:Fallback xmlns="">
      <p:transition spd="slow" advTm="4000">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邊形 4">
            <a:extLst>
              <a:ext uri="{FF2B5EF4-FFF2-40B4-BE49-F238E27FC236}">
                <a16:creationId xmlns:a16="http://schemas.microsoft.com/office/drawing/2014/main" id="{9C557661-990C-3DD7-583B-77DCBF490ACC}"/>
              </a:ext>
            </a:extLst>
          </p:cNvPr>
          <p:cNvSpPr/>
          <p:nvPr/>
        </p:nvSpPr>
        <p:spPr>
          <a:xfrm>
            <a:off x="110098" y="1269506"/>
            <a:ext cx="3680835" cy="5192277"/>
          </a:xfrm>
          <a:prstGeom prst="parallelogram">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平行四邊形 15">
            <a:extLst>
              <a:ext uri="{FF2B5EF4-FFF2-40B4-BE49-F238E27FC236}">
                <a16:creationId xmlns:a16="http://schemas.microsoft.com/office/drawing/2014/main" id="{85A1159C-3812-C851-262B-72847E636367}"/>
              </a:ext>
            </a:extLst>
          </p:cNvPr>
          <p:cNvSpPr/>
          <p:nvPr/>
        </p:nvSpPr>
        <p:spPr>
          <a:xfrm>
            <a:off x="9309301" y="1283940"/>
            <a:ext cx="2627164" cy="3461802"/>
          </a:xfrm>
          <a:prstGeom prst="parallelogram">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Picture 2" descr="Gallery | Micron Technologies, Inc">
            <a:extLst>
              <a:ext uri="{FF2B5EF4-FFF2-40B4-BE49-F238E27FC236}">
                <a16:creationId xmlns:a16="http://schemas.microsoft.com/office/drawing/2014/main" id="{9EB6EF4F-ACBD-225F-FFD8-081CB09E78C1}"/>
              </a:ext>
            </a:extLst>
          </p:cNvPr>
          <p:cNvPicPr>
            <a:picLocks noChangeAspect="1" noChangeArrowheads="1"/>
          </p:cNvPicPr>
          <p:nvPr/>
        </p:nvPicPr>
        <p:blipFill>
          <a:blip r:embed="rId3" cstate="print">
            <a:alphaModFix/>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352893" y="353525"/>
            <a:ext cx="2077513" cy="56549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5">
            <a:extLst>
              <a:ext uri="{FF2B5EF4-FFF2-40B4-BE49-F238E27FC236}">
                <a16:creationId xmlns:a16="http://schemas.microsoft.com/office/drawing/2014/main" id="{D6AEE33D-E516-294E-2A83-E7BD7AB40E93}"/>
              </a:ext>
            </a:extLst>
          </p:cNvPr>
          <p:cNvSpPr txBox="1"/>
          <p:nvPr/>
        </p:nvSpPr>
        <p:spPr>
          <a:xfrm>
            <a:off x="43423" y="1476375"/>
            <a:ext cx="1928252" cy="533185"/>
          </a:xfrm>
          <a:prstGeom prst="rect">
            <a:avLst/>
          </a:prstGeom>
          <a:noFill/>
        </p:spPr>
        <p:txBody>
          <a:bodyPr wrap="square" lIns="192747" tIns="96374" rIns="192747" bIns="96374" rtlCol="0">
            <a:spAutoFit/>
          </a:bodyPr>
          <a:lstStyle/>
          <a:p>
            <a:pPr algn="ctr"/>
            <a:r>
              <a:rPr lang="en-US" altLang="zh-TW" sz="2200" b="1" dirty="0">
                <a:solidFill>
                  <a:srgbClr val="002060"/>
                </a:solidFill>
                <a:cs typeface="+mn-ea"/>
                <a:sym typeface="+mn-lt"/>
              </a:rPr>
              <a:t>Parts</a:t>
            </a:r>
            <a:r>
              <a:rPr lang="zh-TW" altLang="en-US" sz="2200" b="1" dirty="0">
                <a:solidFill>
                  <a:srgbClr val="002060"/>
                </a:solidFill>
                <a:cs typeface="+mn-ea"/>
                <a:sym typeface="+mn-lt"/>
              </a:rPr>
              <a:t> </a:t>
            </a:r>
            <a:endParaRPr lang="id-ID" sz="2200" b="1" dirty="0">
              <a:solidFill>
                <a:srgbClr val="002060"/>
              </a:solidFill>
              <a:cs typeface="+mn-ea"/>
              <a:sym typeface="+mn-lt"/>
            </a:endParaRPr>
          </a:p>
        </p:txBody>
      </p:sp>
      <p:pic>
        <p:nvPicPr>
          <p:cNvPr id="4" name="Picture 1">
            <a:extLst>
              <a:ext uri="{FF2B5EF4-FFF2-40B4-BE49-F238E27FC236}">
                <a16:creationId xmlns:a16="http://schemas.microsoft.com/office/drawing/2014/main" id="{9C917412-7CBD-3F31-B8CA-92723288BF8A}"/>
              </a:ext>
            </a:extLst>
          </p:cNvPr>
          <p:cNvPicPr>
            <a:picLocks noChangeAspect="1"/>
          </p:cNvPicPr>
          <p:nvPr/>
        </p:nvPicPr>
        <p:blipFill>
          <a:blip r:embed="rId5"/>
          <a:stretch>
            <a:fillRect/>
          </a:stretch>
        </p:blipFill>
        <p:spPr>
          <a:xfrm>
            <a:off x="1448799" y="2178329"/>
            <a:ext cx="9630458" cy="4157634"/>
          </a:xfrm>
          <a:prstGeom prst="rect">
            <a:avLst/>
          </a:prstGeom>
        </p:spPr>
      </p:pic>
      <p:sp>
        <p:nvSpPr>
          <p:cNvPr id="6" name="标题 1">
            <a:extLst>
              <a:ext uri="{FF2B5EF4-FFF2-40B4-BE49-F238E27FC236}">
                <a16:creationId xmlns:a16="http://schemas.microsoft.com/office/drawing/2014/main" id="{1D249F58-45E1-9ECF-6AB2-B1F8476B1927}"/>
              </a:ext>
            </a:extLst>
          </p:cNvPr>
          <p:cNvSpPr txBox="1">
            <a:spLocks/>
          </p:cNvSpPr>
          <p:nvPr/>
        </p:nvSpPr>
        <p:spPr>
          <a:xfrm>
            <a:off x="2107089" y="361283"/>
            <a:ext cx="10787930" cy="6680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4000" b="1" dirty="0">
                <a:solidFill>
                  <a:srgbClr val="D4E7EE"/>
                </a:solidFill>
                <a:cs typeface="+mn-ea"/>
                <a:sym typeface="+mn-lt"/>
              </a:rPr>
              <a:t>Machine introduction and related accessories</a:t>
            </a:r>
            <a:endParaRPr lang="zh-CN" altLang="en-US" sz="4000" b="1" dirty="0">
              <a:solidFill>
                <a:srgbClr val="D4E7EE"/>
              </a:solidFill>
              <a:cs typeface="+mn-ea"/>
              <a:sym typeface="+mn-lt"/>
            </a:endParaRPr>
          </a:p>
          <a:p>
            <a:pPr algn="ctr"/>
            <a:endParaRPr lang="zh-CN" altLang="en-US" sz="3200" b="1" dirty="0">
              <a:solidFill>
                <a:srgbClr val="D4E7EE"/>
              </a:solidFill>
              <a:cs typeface="+mn-ea"/>
              <a:sym typeface="+mn-lt"/>
            </a:endParaRPr>
          </a:p>
        </p:txBody>
      </p:sp>
    </p:spTree>
    <p:extLst>
      <p:ext uri="{BB962C8B-B14F-4D97-AF65-F5344CB8AC3E}">
        <p14:creationId xmlns:p14="http://schemas.microsoft.com/office/powerpoint/2010/main" val="1365403167"/>
      </p:ext>
    </p:extLst>
  </p:cSld>
  <p:clrMapOvr>
    <a:masterClrMapping/>
  </p:clrMapOvr>
  <mc:AlternateContent xmlns:mc="http://schemas.openxmlformats.org/markup-compatibility/2006" xmlns:p14="http://schemas.microsoft.com/office/powerpoint/2010/main">
    <mc:Choice Requires="p14">
      <p:transition spd="slow" p14:dur="800" advTm="4000">
        <p:circle/>
      </p:transition>
    </mc:Choice>
    <mc:Fallback xmlns="">
      <p:transition spd="slow" advTm="4000">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4256249" y="894145"/>
            <a:ext cx="4300728" cy="4300728"/>
          </a:xfrm>
          <a:prstGeom prst="rect">
            <a:avLst/>
          </a:prstGeom>
        </p:spPr>
      </p:pic>
      <p:sp>
        <p:nvSpPr>
          <p:cNvPr id="6" name="文本框 5"/>
          <p:cNvSpPr txBox="1"/>
          <p:nvPr/>
        </p:nvSpPr>
        <p:spPr>
          <a:xfrm>
            <a:off x="5262780" y="2157562"/>
            <a:ext cx="2124883" cy="1389739"/>
          </a:xfrm>
          <a:prstGeom prst="rect">
            <a:avLst/>
          </a:prstGeom>
          <a:noFill/>
        </p:spPr>
        <p:txBody>
          <a:bodyPr wrap="square" rtlCol="0">
            <a:spAutoFit/>
          </a:bodyPr>
          <a:lstStyle/>
          <a:p>
            <a:pPr algn="ctr"/>
            <a:r>
              <a:rPr lang="en-US" altLang="zh-CN" sz="8430" b="1" dirty="0">
                <a:solidFill>
                  <a:srgbClr val="D4E7EE"/>
                </a:solidFill>
                <a:effectLst>
                  <a:outerShdw blurRad="38100" dist="38100" dir="2700000" algn="tl">
                    <a:srgbClr val="000000">
                      <a:alpha val="43137"/>
                    </a:srgbClr>
                  </a:outerShdw>
                </a:effectLst>
                <a:cs typeface="+mn-ea"/>
                <a:sym typeface="+mn-lt"/>
              </a:rPr>
              <a:t>04</a:t>
            </a:r>
            <a:endParaRPr lang="zh-CN" altLang="en-US" sz="8430" b="1" dirty="0">
              <a:solidFill>
                <a:srgbClr val="D4E7EE"/>
              </a:solidFill>
              <a:effectLst>
                <a:outerShdw blurRad="38100" dist="38100" dir="2700000" algn="tl">
                  <a:srgbClr val="000000">
                    <a:alpha val="43137"/>
                  </a:srgbClr>
                </a:outerShdw>
              </a:effectLst>
              <a:cs typeface="+mn-ea"/>
              <a:sym typeface="+mn-lt"/>
            </a:endParaRPr>
          </a:p>
        </p:txBody>
      </p:sp>
      <p:sp>
        <p:nvSpPr>
          <p:cNvPr id="7" name="文本框 6"/>
          <p:cNvSpPr txBox="1"/>
          <p:nvPr/>
        </p:nvSpPr>
        <p:spPr>
          <a:xfrm>
            <a:off x="2606676" y="4593864"/>
            <a:ext cx="7437090" cy="830997"/>
          </a:xfrm>
          <a:prstGeom prst="rect">
            <a:avLst/>
          </a:prstGeom>
          <a:noFill/>
        </p:spPr>
        <p:txBody>
          <a:bodyPr wrap="square" rtlCol="0">
            <a:spAutoFit/>
          </a:bodyPr>
          <a:lstStyle/>
          <a:p>
            <a:pPr algn="ctr">
              <a:defRPr/>
            </a:pPr>
            <a:r>
              <a:rPr lang="en-US" altLang="zh-TW" sz="4800" b="1" dirty="0">
                <a:solidFill>
                  <a:srgbClr val="D4E7EE"/>
                </a:solidFill>
                <a:cs typeface="+mn-ea"/>
                <a:sym typeface="+mn-lt"/>
              </a:rPr>
              <a:t>Life Time Evaluation</a:t>
            </a:r>
            <a:endParaRPr lang="zh-CN" altLang="en-US" sz="4800" b="1" dirty="0">
              <a:solidFill>
                <a:srgbClr val="D4E7EE"/>
              </a:solidFill>
              <a:cs typeface="+mn-ea"/>
              <a:sym typeface="+mn-lt"/>
            </a:endParaRPr>
          </a:p>
        </p:txBody>
      </p:sp>
      <p:sp>
        <p:nvSpPr>
          <p:cNvPr id="8" name="文本框 7"/>
          <p:cNvSpPr txBox="1"/>
          <p:nvPr/>
        </p:nvSpPr>
        <p:spPr>
          <a:xfrm>
            <a:off x="3347185" y="5346581"/>
            <a:ext cx="5956072" cy="416717"/>
          </a:xfrm>
          <a:prstGeom prst="rect">
            <a:avLst/>
          </a:prstGeom>
          <a:noFill/>
        </p:spPr>
        <p:txBody>
          <a:bodyPr wrap="square" rtlCol="0">
            <a:spAutoFit/>
          </a:bodyPr>
          <a:lstStyle/>
          <a:p>
            <a:pPr algn="ctr"/>
            <a:r>
              <a:rPr lang="en-US" altLang="zh-CN" sz="2110" dirty="0">
                <a:solidFill>
                  <a:srgbClr val="D4E7EE"/>
                </a:solidFill>
                <a:effectLst>
                  <a:outerShdw blurRad="38100" dist="38100" dir="2700000" algn="tl">
                    <a:srgbClr val="000000">
                      <a:alpha val="43137"/>
                    </a:srgbClr>
                  </a:outerShdw>
                </a:effectLst>
                <a:cs typeface="+mn-ea"/>
                <a:sym typeface="+mn-lt"/>
              </a:rPr>
              <a:t>More than I can see Beyond imagination</a:t>
            </a:r>
            <a:endParaRPr lang="zh-CN" altLang="en-US" sz="2110" dirty="0">
              <a:solidFill>
                <a:srgbClr val="D4E7EE"/>
              </a:solidFill>
              <a:effectLst>
                <a:outerShdw blurRad="38100" dist="38100" dir="2700000" algn="tl">
                  <a:srgbClr val="000000">
                    <a:alpha val="43137"/>
                  </a:srgbClr>
                </a:outerShdw>
              </a:effectLst>
              <a:cs typeface="+mn-ea"/>
              <a:sym typeface="+mn-lt"/>
            </a:endParaRPr>
          </a:p>
        </p:txBody>
      </p:sp>
      <p:pic>
        <p:nvPicPr>
          <p:cNvPr id="10" name="图片 9"/>
          <p:cNvPicPr>
            <a:picLocks noChangeAspect="1"/>
          </p:cNvPicPr>
          <p:nvPr/>
        </p:nvPicPr>
        <p:blipFill rotWithShape="1">
          <a:blip r:embed="rId5" cstate="screen"/>
          <a:srcRect/>
          <a:stretch>
            <a:fillRect/>
          </a:stretch>
        </p:blipFill>
        <p:spPr>
          <a:xfrm>
            <a:off x="-1" y="456541"/>
            <a:ext cx="2969443" cy="4510632"/>
          </a:xfrm>
          <a:prstGeom prst="rect">
            <a:avLst/>
          </a:prstGeom>
        </p:spPr>
      </p:pic>
      <p:pic>
        <p:nvPicPr>
          <p:cNvPr id="11" name="图片 10"/>
          <p:cNvPicPr>
            <a:picLocks noChangeAspect="1"/>
          </p:cNvPicPr>
          <p:nvPr/>
        </p:nvPicPr>
        <p:blipFill rotWithShape="1">
          <a:blip r:embed="rId6" cstate="screen"/>
          <a:srcRect/>
          <a:stretch>
            <a:fillRect/>
          </a:stretch>
        </p:blipFill>
        <p:spPr>
          <a:xfrm>
            <a:off x="9700005" y="1613855"/>
            <a:ext cx="3183696" cy="4764766"/>
          </a:xfrm>
          <a:prstGeom prst="rect">
            <a:avLst/>
          </a:prstGeom>
        </p:spPr>
      </p:pic>
    </p:spTree>
  </p:cSld>
  <p:clrMapOvr>
    <a:masterClrMapping/>
  </p:clrMapOvr>
  <p:transition spd="slow" advTm="4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
                                        </p:tgtEl>
                                        <p:attrNameLst>
                                          <p:attrName>ppt_y</p:attrName>
                                        </p:attrNameLst>
                                      </p:cBhvr>
                                      <p:tavLst>
                                        <p:tav tm="0">
                                          <p:val>
                                            <p:strVal val="#ppt_y"/>
                                          </p:val>
                                        </p:tav>
                                        <p:tav tm="100000">
                                          <p:val>
                                            <p:strVal val="#ppt_y"/>
                                          </p:val>
                                        </p:tav>
                                      </p:tavLst>
                                    </p:anim>
                                    <p:anim calcmode="lin" valueType="num">
                                      <p:cBhvr>
                                        <p:cTn id="1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
                                        </p:tgtEl>
                                      </p:cBhvr>
                                    </p:animEffect>
                                  </p:childTnLst>
                                </p:cTn>
                              </p:par>
                            </p:childTnLst>
                          </p:cTn>
                        </p:par>
                        <p:par>
                          <p:cTn id="18" fill="hold">
                            <p:stCondLst>
                              <p:cond delay="1549"/>
                            </p:stCondLst>
                            <p:childTnLst>
                              <p:par>
                                <p:cTn id="19" presetID="26" presetClass="emph" presetSubtype="0" fill="hold" grpId="1" nodeType="afterEffect">
                                  <p:stCondLst>
                                    <p:cond delay="0"/>
                                  </p:stCondLst>
                                  <p:iterate type="lt">
                                    <p:tmPct val="0"/>
                                  </p:iterate>
                                  <p:childTnLst>
                                    <p:animEffect transition="out" filter="fade">
                                      <p:cBhvr>
                                        <p:cTn id="20" dur="1000" tmFilter="0, 0; .2, .5; .8, .5; 1, 0"/>
                                        <p:tgtEl>
                                          <p:spTgt spid="6"/>
                                        </p:tgtEl>
                                      </p:cBhvr>
                                    </p:animEffect>
                                    <p:animScale>
                                      <p:cBhvr>
                                        <p:cTn id="21" dur="500" autoRev="1" fill="hold"/>
                                        <p:tgtEl>
                                          <p:spTgt spid="6"/>
                                        </p:tgtEl>
                                      </p:cBhvr>
                                      <p:by x="105000" y="105000"/>
                                    </p:animScale>
                                  </p:childTnLst>
                                </p:cTn>
                              </p:par>
                            </p:childTnLst>
                          </p:cTn>
                        </p:par>
                        <p:par>
                          <p:cTn id="22" fill="hold">
                            <p:stCondLst>
                              <p:cond delay="2549"/>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7"/>
                                        </p:tgtEl>
                                        <p:attrNameLst>
                                          <p:attrName>ppt_y</p:attrName>
                                        </p:attrNameLst>
                                      </p:cBhvr>
                                      <p:tavLst>
                                        <p:tav tm="0">
                                          <p:val>
                                            <p:strVal val="#ppt_y"/>
                                          </p:val>
                                        </p:tav>
                                        <p:tav tm="100000">
                                          <p:val>
                                            <p:strVal val="#ppt_y"/>
                                          </p:val>
                                        </p:tav>
                                      </p:tavLst>
                                    </p:anim>
                                    <p:anim calcmode="lin" valueType="num">
                                      <p:cBhvr>
                                        <p:cTn id="2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7"/>
                                        </p:tgtEl>
                                      </p:cBhvr>
                                    </p:animEffect>
                                  </p:childTnLst>
                                </p:cTn>
                              </p:par>
                            </p:childTnLst>
                          </p:cTn>
                        </p:par>
                        <p:par>
                          <p:cTn id="30" fill="hold">
                            <p:stCondLst>
                              <p:cond delay="3899"/>
                            </p:stCondLst>
                            <p:childTnLst>
                              <p:par>
                                <p:cTn id="31" presetID="26" presetClass="emph" presetSubtype="0" fill="hold" grpId="1" nodeType="afterEffect">
                                  <p:stCondLst>
                                    <p:cond delay="0"/>
                                  </p:stCondLst>
                                  <p:iterate type="lt">
                                    <p:tmPct val="0"/>
                                  </p:iterate>
                                  <p:childTnLst>
                                    <p:animEffect transition="out" filter="fade">
                                      <p:cBhvr>
                                        <p:cTn id="32" dur="1000" tmFilter="0, 0; .2, .5; .8, .5; 1, 0"/>
                                        <p:tgtEl>
                                          <p:spTgt spid="7"/>
                                        </p:tgtEl>
                                      </p:cBhvr>
                                    </p:animEffect>
                                    <p:animScale>
                                      <p:cBhvr>
                                        <p:cTn id="33" dur="500" autoRev="1" fill="hold"/>
                                        <p:tgtEl>
                                          <p:spTgt spid="7"/>
                                        </p:tgtEl>
                                      </p:cBhvr>
                                      <p:by x="105000" y="105000"/>
                                    </p:animScale>
                                  </p:childTnLst>
                                </p:cTn>
                              </p:par>
                            </p:childTnLst>
                          </p:cTn>
                        </p:par>
                        <p:par>
                          <p:cTn id="34" fill="hold">
                            <p:stCondLst>
                              <p:cond delay="4899"/>
                            </p:stCondLst>
                            <p:childTnLst>
                              <p:par>
                                <p:cTn id="35" presetID="37"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900" decel="100000" fill="hold"/>
                                        <p:tgtEl>
                                          <p:spTgt spid="8"/>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EC38449C-7360-7C2C-7F88-71AC8E54EE6F}"/>
              </a:ext>
            </a:extLst>
          </p:cNvPr>
          <p:cNvSpPr txBox="1">
            <a:spLocks/>
          </p:cNvSpPr>
          <p:nvPr/>
        </p:nvSpPr>
        <p:spPr>
          <a:xfrm>
            <a:off x="3315296" y="1416429"/>
            <a:ext cx="11085195" cy="6680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4000" b="1" dirty="0">
                <a:solidFill>
                  <a:srgbClr val="00B0F0"/>
                </a:solidFill>
                <a:latin typeface="Arial" panose="020B0604020202020204" pitchFamily="34" charset="0"/>
                <a:cs typeface="Arial" panose="020B0604020202020204" pitchFamily="34" charset="0"/>
                <a:sym typeface="+mn-lt"/>
              </a:rPr>
              <a:t>Self Introduction</a:t>
            </a:r>
            <a:endParaRPr lang="zh-CN" altLang="en-US" sz="4000" b="1" dirty="0">
              <a:solidFill>
                <a:srgbClr val="00B0F0"/>
              </a:solidFill>
              <a:latin typeface="Arial" panose="020B0604020202020204" pitchFamily="34" charset="0"/>
              <a:cs typeface="Arial" panose="020B0604020202020204" pitchFamily="34" charset="0"/>
              <a:sym typeface="+mn-lt"/>
            </a:endParaRPr>
          </a:p>
        </p:txBody>
      </p:sp>
      <p:pic>
        <p:nvPicPr>
          <p:cNvPr id="13" name="圖片 12" descr="一張含有 服裝, 人員, 足部穿著, 男人 的圖片&#10;&#10;自動產生的描述">
            <a:extLst>
              <a:ext uri="{FF2B5EF4-FFF2-40B4-BE49-F238E27FC236}">
                <a16:creationId xmlns:a16="http://schemas.microsoft.com/office/drawing/2014/main" id="{E9A04D90-B0AC-99BD-E0A7-27AFE88044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5935" y="3828271"/>
            <a:ext cx="3545548" cy="24606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文字方塊 18">
            <a:extLst>
              <a:ext uri="{FF2B5EF4-FFF2-40B4-BE49-F238E27FC236}">
                <a16:creationId xmlns:a16="http://schemas.microsoft.com/office/drawing/2014/main" id="{A4D69908-B3F8-F44E-A429-AD3C22436BA9}"/>
              </a:ext>
            </a:extLst>
          </p:cNvPr>
          <p:cNvSpPr txBox="1"/>
          <p:nvPr/>
        </p:nvSpPr>
        <p:spPr>
          <a:xfrm>
            <a:off x="4490888" y="2084434"/>
            <a:ext cx="5738962" cy="499496"/>
          </a:xfrm>
          <a:prstGeom prst="rect">
            <a:avLst/>
          </a:prstGeom>
          <a:noFill/>
        </p:spPr>
        <p:txBody>
          <a:bodyPr wrap="square" rtlCol="0">
            <a:spAutoFit/>
          </a:bodyPr>
          <a:lstStyle/>
          <a:p>
            <a:pPr defTabSz="914400">
              <a:lnSpc>
                <a:spcPts val="3495"/>
              </a:lnSpc>
              <a:spcBef>
                <a:spcPct val="0"/>
              </a:spcBef>
            </a:pPr>
            <a:r>
              <a:rPr lang="en-US" altLang="zh-TW" sz="2000" b="1" spc="53" dirty="0">
                <a:solidFill>
                  <a:schemeClr val="tx1">
                    <a:lumMod val="95000"/>
                    <a:lumOff val="5000"/>
                  </a:schemeClr>
                </a:solidFill>
                <a:latin typeface="Arial" panose="020B0604020202020204" pitchFamily="34" charset="0"/>
                <a:cs typeface="Arial" panose="020B0604020202020204" pitchFamily="34" charset="0"/>
              </a:rPr>
              <a:t>Dry Etch ME</a:t>
            </a:r>
            <a:r>
              <a:rPr lang="zh-TW" altLang="en-US" sz="2000" b="1" spc="53" dirty="0">
                <a:solidFill>
                  <a:schemeClr val="tx1">
                    <a:lumMod val="95000"/>
                    <a:lumOff val="5000"/>
                  </a:schemeClr>
                </a:solidFill>
                <a:latin typeface="Arial" panose="020B0604020202020204" pitchFamily="34" charset="0"/>
                <a:cs typeface="Arial" panose="020B0604020202020204" pitchFamily="34" charset="0"/>
              </a:rPr>
              <a:t> </a:t>
            </a:r>
            <a:r>
              <a:rPr lang="en-US" altLang="zh-TW" sz="2000" b="1" spc="53" dirty="0">
                <a:solidFill>
                  <a:schemeClr val="tx1">
                    <a:lumMod val="95000"/>
                    <a:lumOff val="5000"/>
                  </a:schemeClr>
                </a:solidFill>
                <a:latin typeface="Arial" panose="020B0604020202020204" pitchFamily="34" charset="0"/>
                <a:cs typeface="Arial" panose="020B0604020202020204" pitchFamily="34" charset="0"/>
              </a:rPr>
              <a:t>|</a:t>
            </a:r>
            <a:r>
              <a:rPr lang="zh-TW" altLang="en-US" sz="2000" b="1" spc="53" dirty="0">
                <a:solidFill>
                  <a:schemeClr val="tx1">
                    <a:lumMod val="95000"/>
                    <a:lumOff val="5000"/>
                  </a:schemeClr>
                </a:solidFill>
                <a:latin typeface="Arial" panose="020B0604020202020204" pitchFamily="34" charset="0"/>
                <a:cs typeface="Arial" panose="020B0604020202020204" pitchFamily="34" charset="0"/>
              </a:rPr>
              <a:t> </a:t>
            </a:r>
            <a:r>
              <a:rPr lang="en-US" altLang="zh-TW" sz="2000" b="1" spc="53" dirty="0">
                <a:solidFill>
                  <a:schemeClr val="tx1">
                    <a:lumMod val="95000"/>
                    <a:lumOff val="5000"/>
                  </a:schemeClr>
                </a:solidFill>
                <a:latin typeface="Arial" panose="020B0604020202020204" pitchFamily="34" charset="0"/>
                <a:cs typeface="Arial" panose="020B0604020202020204" pitchFamily="34" charset="0"/>
              </a:rPr>
              <a:t>TEL</a:t>
            </a:r>
            <a:r>
              <a:rPr lang="zh-TW" altLang="en-US" sz="2000" b="1" spc="53" dirty="0">
                <a:solidFill>
                  <a:schemeClr val="tx1">
                    <a:lumMod val="95000"/>
                    <a:lumOff val="5000"/>
                  </a:schemeClr>
                </a:solidFill>
                <a:latin typeface="Arial" panose="020B0604020202020204" pitchFamily="34" charset="0"/>
                <a:cs typeface="Arial" panose="020B0604020202020204" pitchFamily="34" charset="0"/>
              </a:rPr>
              <a:t>   </a:t>
            </a:r>
            <a:r>
              <a:rPr lang="en-US" altLang="zh-TW" sz="2000" b="1" spc="53" dirty="0">
                <a:solidFill>
                  <a:schemeClr val="tx1">
                    <a:lumMod val="95000"/>
                    <a:lumOff val="5000"/>
                  </a:schemeClr>
                </a:solidFill>
                <a:latin typeface="Arial" panose="020B0604020202020204" pitchFamily="34" charset="0"/>
                <a:cs typeface="Arial" panose="020B0604020202020204" pitchFamily="34" charset="0"/>
              </a:rPr>
              <a:t>Jason Huang  </a:t>
            </a:r>
            <a:r>
              <a:rPr lang="zh-TW" altLang="en-US" sz="2000" b="1" spc="53" dirty="0">
                <a:solidFill>
                  <a:schemeClr val="tx1">
                    <a:lumMod val="95000"/>
                    <a:lumOff val="5000"/>
                  </a:schemeClr>
                </a:solidFill>
                <a:latin typeface="Arial" panose="020B0604020202020204" pitchFamily="34" charset="0"/>
                <a:cs typeface="Arial" panose="020B0604020202020204" pitchFamily="34" charset="0"/>
              </a:rPr>
              <a:t>黃家澤</a:t>
            </a:r>
          </a:p>
        </p:txBody>
      </p:sp>
      <p:sp>
        <p:nvSpPr>
          <p:cNvPr id="20" name="文字方塊 19">
            <a:extLst>
              <a:ext uri="{FF2B5EF4-FFF2-40B4-BE49-F238E27FC236}">
                <a16:creationId xmlns:a16="http://schemas.microsoft.com/office/drawing/2014/main" id="{F1263A21-A9D2-573B-BF38-15DBDC3B4C78}"/>
              </a:ext>
            </a:extLst>
          </p:cNvPr>
          <p:cNvSpPr txBox="1"/>
          <p:nvPr/>
        </p:nvSpPr>
        <p:spPr>
          <a:xfrm>
            <a:off x="5465341" y="2664095"/>
            <a:ext cx="2127314" cy="792781"/>
          </a:xfrm>
          <a:prstGeom prst="rect">
            <a:avLst/>
          </a:prstGeom>
          <a:noFill/>
        </p:spPr>
        <p:txBody>
          <a:bodyPr wrap="none" rtlCol="0">
            <a:spAutoFit/>
          </a:bodyPr>
          <a:lstStyle/>
          <a:p>
            <a:pPr marL="380990" indent="-380990">
              <a:lnSpc>
                <a:spcPct val="150000"/>
              </a:lnSpc>
              <a:buFont typeface="Arial" panose="020B0604020202020204" pitchFamily="34" charset="0"/>
              <a:buChar char="•"/>
            </a:pPr>
            <a:r>
              <a:rPr lang="en-US" altLang="zh-TW" sz="1600" dirty="0">
                <a:solidFill>
                  <a:srgbClr val="0070C0"/>
                </a:solidFill>
              </a:rPr>
              <a:t>Master |</a:t>
            </a:r>
            <a:r>
              <a:rPr lang="en-US" altLang="zh-TW" sz="1600" dirty="0">
                <a:solidFill>
                  <a:schemeClr val="accent6">
                    <a:lumMod val="50000"/>
                  </a:schemeClr>
                </a:solidFill>
              </a:rPr>
              <a:t>  NCHU EE</a:t>
            </a:r>
          </a:p>
          <a:p>
            <a:pPr marL="380990" indent="-380990">
              <a:lnSpc>
                <a:spcPct val="150000"/>
              </a:lnSpc>
              <a:buFont typeface="Arial" panose="020B0604020202020204" pitchFamily="34" charset="0"/>
              <a:buChar char="•"/>
            </a:pPr>
            <a:r>
              <a:rPr lang="en-US" altLang="zh-TW" sz="1600" dirty="0">
                <a:solidFill>
                  <a:srgbClr val="0070C0"/>
                </a:solidFill>
              </a:rPr>
              <a:t>Bachelor |  </a:t>
            </a:r>
            <a:r>
              <a:rPr lang="en-US" altLang="zh-TW" sz="1600" dirty="0">
                <a:solidFill>
                  <a:schemeClr val="accent6">
                    <a:lumMod val="50000"/>
                  </a:schemeClr>
                </a:solidFill>
              </a:rPr>
              <a:t>FCU CE</a:t>
            </a:r>
            <a:endParaRPr lang="en-US" altLang="zh-TW" sz="1600" dirty="0">
              <a:solidFill>
                <a:srgbClr val="C00000"/>
              </a:solidFill>
            </a:endParaRPr>
          </a:p>
        </p:txBody>
      </p:sp>
      <p:pic>
        <p:nvPicPr>
          <p:cNvPr id="1026" name="Picture 2" descr="Image">
            <a:extLst>
              <a:ext uri="{FF2B5EF4-FFF2-40B4-BE49-F238E27FC236}">
                <a16:creationId xmlns:a16="http://schemas.microsoft.com/office/drawing/2014/main" id="{3CDEB6D3-0A3C-72D5-D841-ED2BDFC6BA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139" y="1539868"/>
            <a:ext cx="3513095" cy="4683441"/>
          </a:xfrm>
          <a:prstGeom prst="rect">
            <a:avLst/>
          </a:prstGeom>
          <a:noFill/>
          <a:extLst>
            <a:ext uri="{909E8E84-426E-40DD-AFC4-6F175D3DCCD1}">
              <a14:hiddenFill xmlns:a14="http://schemas.microsoft.com/office/drawing/2010/main">
                <a:solidFill>
                  <a:srgbClr val="FFFFFF"/>
                </a:solidFill>
              </a14:hiddenFill>
            </a:ext>
          </a:extLst>
        </p:spPr>
      </p:pic>
      <p:pic>
        <p:nvPicPr>
          <p:cNvPr id="24" name="圖片 23" descr="一張含有 象徵物, 符號, 標誌, 文字 的圖片&#10;&#10;自動產生的描述">
            <a:extLst>
              <a:ext uri="{FF2B5EF4-FFF2-40B4-BE49-F238E27FC236}">
                <a16:creationId xmlns:a16="http://schemas.microsoft.com/office/drawing/2014/main" id="{22165E70-7ADA-7D09-7009-A6EC5CA92E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2813" y="2784636"/>
            <a:ext cx="777885" cy="672293"/>
          </a:xfrm>
          <a:prstGeom prst="rect">
            <a:avLst/>
          </a:prstGeom>
        </p:spPr>
      </p:pic>
      <p:pic>
        <p:nvPicPr>
          <p:cNvPr id="25" name="圖片 24" descr="一張含有 室內, 服裝, 建築, 雕像 的圖片&#10;&#10;自動產生的描述">
            <a:extLst>
              <a:ext uri="{FF2B5EF4-FFF2-40B4-BE49-F238E27FC236}">
                <a16:creationId xmlns:a16="http://schemas.microsoft.com/office/drawing/2014/main" id="{FF839BAD-D47B-2DFD-FA0D-DCFC62D755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2416" y="3826574"/>
            <a:ext cx="3486501" cy="246062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06613405"/>
      </p:ext>
    </p:extLst>
  </p:cSld>
  <p:clrMapOvr>
    <a:masterClrMapping/>
  </p:clrMapOvr>
  <p:transition spd="slow" advTm="4000">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1EFBA82-E618-9674-9B16-6EE20426569F}"/>
              </a:ext>
            </a:extLst>
          </p:cNvPr>
          <p:cNvPicPr>
            <a:picLocks noChangeAspect="1"/>
          </p:cNvPicPr>
          <p:nvPr/>
        </p:nvPicPr>
        <p:blipFill>
          <a:blip r:embed="rId3"/>
          <a:stretch>
            <a:fillRect/>
          </a:stretch>
        </p:blipFill>
        <p:spPr>
          <a:xfrm>
            <a:off x="6860617" y="1414808"/>
            <a:ext cx="5256700" cy="4719292"/>
          </a:xfrm>
          <a:prstGeom prst="rect">
            <a:avLst/>
          </a:prstGeom>
        </p:spPr>
      </p:pic>
      <p:pic>
        <p:nvPicPr>
          <p:cNvPr id="4" name="圖片 3">
            <a:extLst>
              <a:ext uri="{FF2B5EF4-FFF2-40B4-BE49-F238E27FC236}">
                <a16:creationId xmlns:a16="http://schemas.microsoft.com/office/drawing/2014/main" id="{E6C6DF51-FC5B-3094-D152-CE198CF7EB5E}"/>
              </a:ext>
            </a:extLst>
          </p:cNvPr>
          <p:cNvPicPr>
            <a:picLocks noChangeAspect="1"/>
          </p:cNvPicPr>
          <p:nvPr/>
        </p:nvPicPr>
        <p:blipFill>
          <a:blip r:embed="rId4"/>
          <a:stretch>
            <a:fillRect/>
          </a:stretch>
        </p:blipFill>
        <p:spPr>
          <a:xfrm>
            <a:off x="601733" y="1414808"/>
            <a:ext cx="5670822" cy="4793163"/>
          </a:xfrm>
          <a:prstGeom prst="rect">
            <a:avLst/>
          </a:prstGeom>
        </p:spPr>
      </p:pic>
      <p:pic>
        <p:nvPicPr>
          <p:cNvPr id="5" name="Picture 2" descr="Gallery | Micron Technologies, Inc">
            <a:extLst>
              <a:ext uri="{FF2B5EF4-FFF2-40B4-BE49-F238E27FC236}">
                <a16:creationId xmlns:a16="http://schemas.microsoft.com/office/drawing/2014/main" id="{67AC77F8-7E9C-0FF7-5E97-9FD275145F6B}"/>
              </a:ext>
            </a:extLst>
          </p:cNvPr>
          <p:cNvPicPr>
            <a:picLocks noChangeAspect="1" noChangeArrowheads="1"/>
          </p:cNvPicPr>
          <p:nvPr/>
        </p:nvPicPr>
        <p:blipFill>
          <a:blip r:embed="rId5" cstate="print">
            <a:alphaModFix/>
            <a:extLst>
              <a:ext uri="{BEBA8EAE-BF5A-486C-A8C5-ECC9F3942E4B}">
                <a14:imgProps xmlns:a14="http://schemas.microsoft.com/office/drawing/2010/main">
                  <a14:imgLayer r:embed="rId6">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352893" y="353525"/>
            <a:ext cx="2077513" cy="565495"/>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a:extLst>
              <a:ext uri="{FF2B5EF4-FFF2-40B4-BE49-F238E27FC236}">
                <a16:creationId xmlns:a16="http://schemas.microsoft.com/office/drawing/2014/main" id="{B8F61947-E1CB-EB02-3ED9-1EFC4D30568D}"/>
              </a:ext>
            </a:extLst>
          </p:cNvPr>
          <p:cNvSpPr txBox="1">
            <a:spLocks/>
          </p:cNvSpPr>
          <p:nvPr/>
        </p:nvSpPr>
        <p:spPr>
          <a:xfrm>
            <a:off x="-893563" y="450689"/>
            <a:ext cx="10787930" cy="6680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b="1" dirty="0">
                <a:solidFill>
                  <a:srgbClr val="D4E7EE"/>
                </a:solidFill>
                <a:cs typeface="+mn-ea"/>
                <a:sym typeface="+mn-lt"/>
              </a:rPr>
              <a:t>Life time evaluation</a:t>
            </a:r>
            <a:endParaRPr lang="zh-CN" altLang="en-US" sz="3200" b="1" dirty="0">
              <a:solidFill>
                <a:srgbClr val="D4E7EE"/>
              </a:solidFill>
              <a:cs typeface="+mn-ea"/>
              <a:sym typeface="+mn-lt"/>
            </a:endParaRPr>
          </a:p>
        </p:txBody>
      </p:sp>
    </p:spTree>
    <p:extLst>
      <p:ext uri="{BB962C8B-B14F-4D97-AF65-F5344CB8AC3E}">
        <p14:creationId xmlns:p14="http://schemas.microsoft.com/office/powerpoint/2010/main" val="3628793568"/>
      </p:ext>
    </p:extLst>
  </p:cSld>
  <p:clrMapOvr>
    <a:masterClrMapping/>
  </p:clrMapOvr>
  <p:transition spd="slow" advTm="4000">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allery | Micron Technologies, Inc">
            <a:extLst>
              <a:ext uri="{FF2B5EF4-FFF2-40B4-BE49-F238E27FC236}">
                <a16:creationId xmlns:a16="http://schemas.microsoft.com/office/drawing/2014/main" id="{67AC77F8-7E9C-0FF7-5E97-9FD275145F6B}"/>
              </a:ext>
            </a:extLst>
          </p:cNvPr>
          <p:cNvPicPr>
            <a:picLocks noChangeAspect="1" noChangeArrowheads="1"/>
          </p:cNvPicPr>
          <p:nvPr/>
        </p:nvPicPr>
        <p:blipFill>
          <a:blip r:embed="rId3" cstate="print">
            <a:alphaModFix/>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352893" y="353525"/>
            <a:ext cx="2077513" cy="565495"/>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a:extLst>
              <a:ext uri="{FF2B5EF4-FFF2-40B4-BE49-F238E27FC236}">
                <a16:creationId xmlns:a16="http://schemas.microsoft.com/office/drawing/2014/main" id="{B8F61947-E1CB-EB02-3ED9-1EFC4D30568D}"/>
              </a:ext>
            </a:extLst>
          </p:cNvPr>
          <p:cNvSpPr txBox="1">
            <a:spLocks/>
          </p:cNvSpPr>
          <p:nvPr/>
        </p:nvSpPr>
        <p:spPr>
          <a:xfrm>
            <a:off x="-893563" y="450689"/>
            <a:ext cx="10787930" cy="6680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b="1" dirty="0">
                <a:solidFill>
                  <a:srgbClr val="D4E7EE"/>
                </a:solidFill>
                <a:cs typeface="+mn-ea"/>
                <a:sym typeface="+mn-lt"/>
              </a:rPr>
              <a:t>Life time evaluation</a:t>
            </a:r>
            <a:endParaRPr lang="zh-CN" altLang="en-US" sz="3200" b="1" dirty="0">
              <a:solidFill>
                <a:srgbClr val="D4E7EE"/>
              </a:solidFill>
              <a:cs typeface="+mn-ea"/>
              <a:sym typeface="+mn-lt"/>
            </a:endParaRPr>
          </a:p>
        </p:txBody>
      </p:sp>
      <p:pic>
        <p:nvPicPr>
          <p:cNvPr id="7" name="圖片 6">
            <a:extLst>
              <a:ext uri="{FF2B5EF4-FFF2-40B4-BE49-F238E27FC236}">
                <a16:creationId xmlns:a16="http://schemas.microsoft.com/office/drawing/2014/main" id="{589A83D5-1C5D-AC39-8BE5-79E3C5F8381E}"/>
              </a:ext>
            </a:extLst>
          </p:cNvPr>
          <p:cNvPicPr>
            <a:picLocks noChangeAspect="1"/>
          </p:cNvPicPr>
          <p:nvPr/>
        </p:nvPicPr>
        <p:blipFill>
          <a:blip r:embed="rId5"/>
          <a:stretch>
            <a:fillRect/>
          </a:stretch>
        </p:blipFill>
        <p:spPr>
          <a:xfrm>
            <a:off x="2678335" y="4017000"/>
            <a:ext cx="3230936" cy="2419514"/>
          </a:xfrm>
          <a:prstGeom prst="rect">
            <a:avLst/>
          </a:prstGeom>
        </p:spPr>
      </p:pic>
      <p:pic>
        <p:nvPicPr>
          <p:cNvPr id="8" name="圖片 7">
            <a:extLst>
              <a:ext uri="{FF2B5EF4-FFF2-40B4-BE49-F238E27FC236}">
                <a16:creationId xmlns:a16="http://schemas.microsoft.com/office/drawing/2014/main" id="{D2E725F1-C643-C051-52DB-7A5737A41975}"/>
              </a:ext>
            </a:extLst>
          </p:cNvPr>
          <p:cNvPicPr>
            <a:picLocks noChangeAspect="1"/>
          </p:cNvPicPr>
          <p:nvPr/>
        </p:nvPicPr>
        <p:blipFill>
          <a:blip r:embed="rId6"/>
          <a:stretch>
            <a:fillRect/>
          </a:stretch>
        </p:blipFill>
        <p:spPr>
          <a:xfrm>
            <a:off x="780002" y="3972611"/>
            <a:ext cx="1537610" cy="654158"/>
          </a:xfrm>
          <a:prstGeom prst="rect">
            <a:avLst/>
          </a:prstGeom>
        </p:spPr>
      </p:pic>
      <p:pic>
        <p:nvPicPr>
          <p:cNvPr id="9" name="圖片 8">
            <a:extLst>
              <a:ext uri="{FF2B5EF4-FFF2-40B4-BE49-F238E27FC236}">
                <a16:creationId xmlns:a16="http://schemas.microsoft.com/office/drawing/2014/main" id="{B4841214-98A5-4593-1EB2-244B23186293}"/>
              </a:ext>
            </a:extLst>
          </p:cNvPr>
          <p:cNvPicPr>
            <a:picLocks noChangeAspect="1"/>
          </p:cNvPicPr>
          <p:nvPr/>
        </p:nvPicPr>
        <p:blipFill>
          <a:blip r:embed="rId7"/>
          <a:stretch>
            <a:fillRect/>
          </a:stretch>
        </p:blipFill>
        <p:spPr>
          <a:xfrm>
            <a:off x="780002" y="1347991"/>
            <a:ext cx="4954437" cy="2439712"/>
          </a:xfrm>
          <a:prstGeom prst="rect">
            <a:avLst/>
          </a:prstGeom>
        </p:spPr>
      </p:pic>
      <p:pic>
        <p:nvPicPr>
          <p:cNvPr id="11" name="圖片 10">
            <a:extLst>
              <a:ext uri="{FF2B5EF4-FFF2-40B4-BE49-F238E27FC236}">
                <a16:creationId xmlns:a16="http://schemas.microsoft.com/office/drawing/2014/main" id="{3FFAA3B5-57AC-C592-5967-545D7D022165}"/>
              </a:ext>
            </a:extLst>
          </p:cNvPr>
          <p:cNvPicPr>
            <a:picLocks noChangeAspect="1"/>
          </p:cNvPicPr>
          <p:nvPr/>
        </p:nvPicPr>
        <p:blipFill>
          <a:blip r:embed="rId8"/>
          <a:stretch>
            <a:fillRect/>
          </a:stretch>
        </p:blipFill>
        <p:spPr>
          <a:xfrm>
            <a:off x="6269994" y="1347991"/>
            <a:ext cx="5802404" cy="3955104"/>
          </a:xfrm>
          <a:prstGeom prst="rect">
            <a:avLst/>
          </a:prstGeom>
        </p:spPr>
      </p:pic>
    </p:spTree>
    <p:extLst>
      <p:ext uri="{BB962C8B-B14F-4D97-AF65-F5344CB8AC3E}">
        <p14:creationId xmlns:p14="http://schemas.microsoft.com/office/powerpoint/2010/main" val="3301156"/>
      </p:ext>
    </p:extLst>
  </p:cSld>
  <p:clrMapOvr>
    <a:masterClrMapping/>
  </p:clrMapOvr>
  <mc:AlternateContent xmlns:mc="http://schemas.openxmlformats.org/markup-compatibility/2006">
    <mc:Choice xmlns:p14="http://schemas.microsoft.com/office/powerpoint/2010/main" Requires="p14">
      <p:transition p14:dur="0" advTm="4000"/>
    </mc:Choice>
    <mc:Fallback>
      <p:transition advTm="4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1BDE3052-B25E-D3B6-CFBC-323C3D68D8B7}"/>
              </a:ext>
            </a:extLst>
          </p:cNvPr>
          <p:cNvSpPr>
            <a:spLocks noGrp="1"/>
          </p:cNvSpPr>
          <p:nvPr>
            <p:ph type="dt" sz="half" idx="2"/>
          </p:nvPr>
        </p:nvSpPr>
        <p:spPr/>
        <p:txBody>
          <a:bodyPr/>
          <a:lstStyle/>
          <a:p>
            <a:r>
              <a:rPr lang="en-US"/>
              <a:t>|  </a:t>
            </a:r>
            <a:fld id="{F55C824C-5440-421F-B1ED-9166A1D48D51}" type="datetime4">
              <a:rPr lang="en-US" smtClean="0"/>
              <a:pPr/>
              <a:t>August 22, 2023</a:t>
            </a:fld>
            <a:endParaRPr dirty="0"/>
          </a:p>
        </p:txBody>
      </p:sp>
      <p:sp>
        <p:nvSpPr>
          <p:cNvPr id="5" name="投影片編號版面配置區 4">
            <a:extLst>
              <a:ext uri="{FF2B5EF4-FFF2-40B4-BE49-F238E27FC236}">
                <a16:creationId xmlns:a16="http://schemas.microsoft.com/office/drawing/2014/main" id="{FA431A91-7051-8F77-549A-C745EF47E7C2}"/>
              </a:ext>
            </a:extLst>
          </p:cNvPr>
          <p:cNvSpPr>
            <a:spLocks noGrp="1"/>
          </p:cNvSpPr>
          <p:nvPr>
            <p:ph type="sldNum" sz="quarter" idx="4"/>
          </p:nvPr>
        </p:nvSpPr>
        <p:spPr/>
        <p:txBody>
          <a:bodyPr/>
          <a:lstStyle/>
          <a:p>
            <a:pPr algn="l"/>
            <a:fld id="{0D904593-1668-4B95-BA96-EF3EF43EDF4E}" type="slidenum">
              <a:rPr lang="en-US" smtClean="0"/>
              <a:pPr algn="l"/>
              <a:t>22</a:t>
            </a:fld>
            <a:endParaRPr lang="en-US" dirty="0"/>
          </a:p>
        </p:txBody>
      </p:sp>
      <p:sp>
        <p:nvSpPr>
          <p:cNvPr id="6" name="頁尾版面配置區 5">
            <a:extLst>
              <a:ext uri="{FF2B5EF4-FFF2-40B4-BE49-F238E27FC236}">
                <a16:creationId xmlns:a16="http://schemas.microsoft.com/office/drawing/2014/main" id="{F7BFC8C8-4E89-D6D5-0326-E6F3410F0CD8}"/>
              </a:ext>
            </a:extLst>
          </p:cNvPr>
          <p:cNvSpPr>
            <a:spLocks noGrp="1"/>
          </p:cNvSpPr>
          <p:nvPr>
            <p:ph type="ftr" sz="quarter" idx="12"/>
          </p:nvPr>
        </p:nvSpPr>
        <p:spPr/>
        <p:txBody>
          <a:bodyPr/>
          <a:lstStyle/>
          <a:p>
            <a:r>
              <a:rPr lang="en-US"/>
              <a:t>|  Micron Confidential</a:t>
            </a:r>
            <a:endParaRPr lang="en-US" dirty="0"/>
          </a:p>
        </p:txBody>
      </p:sp>
      <p:grpSp>
        <p:nvGrpSpPr>
          <p:cNvPr id="3" name="群組 2">
            <a:extLst>
              <a:ext uri="{FF2B5EF4-FFF2-40B4-BE49-F238E27FC236}">
                <a16:creationId xmlns:a16="http://schemas.microsoft.com/office/drawing/2014/main" id="{ABC3EA5F-4FC5-99E8-0D96-C660EEECF9D6}"/>
              </a:ext>
            </a:extLst>
          </p:cNvPr>
          <p:cNvGrpSpPr/>
          <p:nvPr/>
        </p:nvGrpSpPr>
        <p:grpSpPr>
          <a:xfrm>
            <a:off x="158880" y="229999"/>
            <a:ext cx="10708770" cy="5818791"/>
            <a:chOff x="158880" y="229999"/>
            <a:chExt cx="10708770" cy="5818791"/>
          </a:xfrm>
        </p:grpSpPr>
        <p:grpSp>
          <p:nvGrpSpPr>
            <p:cNvPr id="2" name="群組 1">
              <a:extLst>
                <a:ext uri="{FF2B5EF4-FFF2-40B4-BE49-F238E27FC236}">
                  <a16:creationId xmlns:a16="http://schemas.microsoft.com/office/drawing/2014/main" id="{0FB5CE9F-C3E6-1DEB-41FF-94D4C6876F4F}"/>
                </a:ext>
              </a:extLst>
            </p:cNvPr>
            <p:cNvGrpSpPr/>
            <p:nvPr/>
          </p:nvGrpSpPr>
          <p:grpSpPr>
            <a:xfrm>
              <a:off x="158880" y="229999"/>
              <a:ext cx="10708770" cy="5818791"/>
              <a:chOff x="158880" y="238038"/>
              <a:chExt cx="10708770" cy="5818791"/>
            </a:xfrm>
          </p:grpSpPr>
          <p:pic>
            <p:nvPicPr>
              <p:cNvPr id="29" name="圖片 28">
                <a:extLst>
                  <a:ext uri="{FF2B5EF4-FFF2-40B4-BE49-F238E27FC236}">
                    <a16:creationId xmlns:a16="http://schemas.microsoft.com/office/drawing/2014/main" id="{4F657A4E-A948-7D48-B04E-B089E8408822}"/>
                  </a:ext>
                </a:extLst>
              </p:cNvPr>
              <p:cNvPicPr>
                <a:picLocks noChangeAspect="1"/>
              </p:cNvPicPr>
              <p:nvPr/>
            </p:nvPicPr>
            <p:blipFill>
              <a:blip r:embed="rId3"/>
              <a:stretch>
                <a:fillRect/>
              </a:stretch>
            </p:blipFill>
            <p:spPr>
              <a:xfrm>
                <a:off x="606673" y="238038"/>
                <a:ext cx="10260977" cy="5811520"/>
              </a:xfrm>
              <a:prstGeom prst="rect">
                <a:avLst/>
              </a:prstGeom>
            </p:spPr>
          </p:pic>
          <p:sp>
            <p:nvSpPr>
              <p:cNvPr id="8" name="橢圓 7">
                <a:extLst>
                  <a:ext uri="{FF2B5EF4-FFF2-40B4-BE49-F238E27FC236}">
                    <a16:creationId xmlns:a16="http://schemas.microsoft.com/office/drawing/2014/main" id="{9FCC4627-0686-D9ED-AF9A-1D1115DCE772}"/>
                  </a:ext>
                </a:extLst>
              </p:cNvPr>
              <p:cNvSpPr/>
              <p:nvPr/>
            </p:nvSpPr>
            <p:spPr>
              <a:xfrm>
                <a:off x="5438787" y="4718926"/>
                <a:ext cx="214047" cy="2019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3" dirty="0"/>
              </a:p>
            </p:txBody>
          </p:sp>
          <p:sp>
            <p:nvSpPr>
              <p:cNvPr id="9" name="橢圓 8">
                <a:extLst>
                  <a:ext uri="{FF2B5EF4-FFF2-40B4-BE49-F238E27FC236}">
                    <a16:creationId xmlns:a16="http://schemas.microsoft.com/office/drawing/2014/main" id="{227F6D74-2E68-849F-11CF-7BFD05E44CC5}"/>
                  </a:ext>
                </a:extLst>
              </p:cNvPr>
              <p:cNvSpPr/>
              <p:nvPr/>
            </p:nvSpPr>
            <p:spPr>
              <a:xfrm>
                <a:off x="6564299" y="4647656"/>
                <a:ext cx="214047" cy="2019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3" dirty="0"/>
              </a:p>
            </p:txBody>
          </p:sp>
          <p:sp>
            <p:nvSpPr>
              <p:cNvPr id="10" name="文字方塊 9">
                <a:extLst>
                  <a:ext uri="{FF2B5EF4-FFF2-40B4-BE49-F238E27FC236}">
                    <a16:creationId xmlns:a16="http://schemas.microsoft.com/office/drawing/2014/main" id="{C5C11165-A1D1-51C1-7CD3-17A9AB1F94AA}"/>
                  </a:ext>
                </a:extLst>
              </p:cNvPr>
              <p:cNvSpPr txBox="1"/>
              <p:nvPr/>
            </p:nvSpPr>
            <p:spPr>
              <a:xfrm>
                <a:off x="5603460" y="4290522"/>
                <a:ext cx="1630698" cy="287002"/>
              </a:xfrm>
              <a:prstGeom prst="rect">
                <a:avLst/>
              </a:prstGeom>
              <a:noFill/>
            </p:spPr>
            <p:txBody>
              <a:bodyPr wrap="square" rtlCol="0">
                <a:spAutoFit/>
              </a:bodyPr>
              <a:lstStyle/>
              <a:p>
                <a:r>
                  <a:rPr lang="en-US" altLang="zh-TW" sz="1265" dirty="0">
                    <a:solidFill>
                      <a:srgbClr val="FF0000"/>
                    </a:solidFill>
                    <a:highlight>
                      <a:srgbClr val="FFFF00"/>
                    </a:highlight>
                  </a:rPr>
                  <a:t>Suspect CVD cause</a:t>
                </a:r>
                <a:endParaRPr lang="zh-TW" altLang="en-US" sz="1265" dirty="0">
                  <a:solidFill>
                    <a:srgbClr val="FF0000"/>
                  </a:solidFill>
                  <a:highlight>
                    <a:srgbClr val="FFFF00"/>
                  </a:highlight>
                </a:endParaRPr>
              </a:p>
            </p:txBody>
          </p:sp>
          <p:sp>
            <p:nvSpPr>
              <p:cNvPr id="11" name="文字方塊 10">
                <a:extLst>
                  <a:ext uri="{FF2B5EF4-FFF2-40B4-BE49-F238E27FC236}">
                    <a16:creationId xmlns:a16="http://schemas.microsoft.com/office/drawing/2014/main" id="{FD250208-4764-1038-25DD-EE30F9DF0526}"/>
                  </a:ext>
                </a:extLst>
              </p:cNvPr>
              <p:cNvSpPr txBox="1"/>
              <p:nvPr/>
            </p:nvSpPr>
            <p:spPr>
              <a:xfrm>
                <a:off x="440774" y="1048325"/>
                <a:ext cx="561349" cy="319446"/>
              </a:xfrm>
              <a:prstGeom prst="rect">
                <a:avLst/>
              </a:prstGeom>
              <a:noFill/>
            </p:spPr>
            <p:txBody>
              <a:bodyPr wrap="square" rtlCol="0">
                <a:spAutoFit/>
              </a:bodyPr>
              <a:lstStyle/>
              <a:p>
                <a:r>
                  <a:rPr lang="en-US" altLang="zh-TW" sz="1476" dirty="0">
                    <a:solidFill>
                      <a:srgbClr val="FF0000"/>
                    </a:solidFill>
                    <a:highlight>
                      <a:srgbClr val="FFFF00"/>
                    </a:highlight>
                  </a:rPr>
                  <a:t>TRD</a:t>
                </a:r>
                <a:endParaRPr lang="zh-TW" altLang="en-US" sz="2003" dirty="0">
                  <a:solidFill>
                    <a:srgbClr val="FF0000"/>
                  </a:solidFill>
                  <a:highlight>
                    <a:srgbClr val="FFFF00"/>
                  </a:highlight>
                </a:endParaRPr>
              </a:p>
            </p:txBody>
          </p:sp>
          <p:sp>
            <p:nvSpPr>
              <p:cNvPr id="12" name="文字方塊 11">
                <a:extLst>
                  <a:ext uri="{FF2B5EF4-FFF2-40B4-BE49-F238E27FC236}">
                    <a16:creationId xmlns:a16="http://schemas.microsoft.com/office/drawing/2014/main" id="{64BDB287-ADD1-B389-366A-C6770975F543}"/>
                  </a:ext>
                </a:extLst>
              </p:cNvPr>
              <p:cNvSpPr txBox="1"/>
              <p:nvPr/>
            </p:nvSpPr>
            <p:spPr>
              <a:xfrm>
                <a:off x="158880" y="2314461"/>
                <a:ext cx="1079990" cy="319446"/>
              </a:xfrm>
              <a:prstGeom prst="rect">
                <a:avLst/>
              </a:prstGeom>
              <a:noFill/>
            </p:spPr>
            <p:txBody>
              <a:bodyPr wrap="square" rtlCol="0">
                <a:spAutoFit/>
              </a:bodyPr>
              <a:lstStyle/>
              <a:p>
                <a:r>
                  <a:rPr lang="en-US" altLang="zh-TW" sz="1476" dirty="0">
                    <a:solidFill>
                      <a:srgbClr val="FF0000"/>
                    </a:solidFill>
                    <a:highlight>
                      <a:srgbClr val="FFFF00"/>
                    </a:highlight>
                  </a:rPr>
                  <a:t>GT_3000</a:t>
                </a:r>
                <a:endParaRPr lang="zh-TW" altLang="en-US" sz="2003" dirty="0">
                  <a:solidFill>
                    <a:srgbClr val="FF0000"/>
                  </a:solidFill>
                  <a:highlight>
                    <a:srgbClr val="FFFF00"/>
                  </a:highlight>
                </a:endParaRPr>
              </a:p>
            </p:txBody>
          </p:sp>
          <p:sp>
            <p:nvSpPr>
              <p:cNvPr id="13" name="文字方塊 12">
                <a:extLst>
                  <a:ext uri="{FF2B5EF4-FFF2-40B4-BE49-F238E27FC236}">
                    <a16:creationId xmlns:a16="http://schemas.microsoft.com/office/drawing/2014/main" id="{D7E58F8A-0090-A537-7AA2-D9B7E3E6A547}"/>
                  </a:ext>
                </a:extLst>
              </p:cNvPr>
              <p:cNvSpPr txBox="1"/>
              <p:nvPr/>
            </p:nvSpPr>
            <p:spPr>
              <a:xfrm>
                <a:off x="317853" y="3627837"/>
                <a:ext cx="807193" cy="319446"/>
              </a:xfrm>
              <a:prstGeom prst="rect">
                <a:avLst/>
              </a:prstGeom>
              <a:noFill/>
            </p:spPr>
            <p:txBody>
              <a:bodyPr wrap="square" rtlCol="0">
                <a:spAutoFit/>
              </a:bodyPr>
              <a:lstStyle/>
              <a:p>
                <a:r>
                  <a:rPr lang="en-US" altLang="zh-TW" sz="1476" dirty="0">
                    <a:solidFill>
                      <a:srgbClr val="FF0000"/>
                    </a:solidFill>
                    <a:highlight>
                      <a:srgbClr val="FFFF00"/>
                    </a:highlight>
                  </a:rPr>
                  <a:t>CB_63</a:t>
                </a:r>
                <a:endParaRPr lang="zh-TW" altLang="en-US" sz="2003" dirty="0">
                  <a:solidFill>
                    <a:srgbClr val="FF0000"/>
                  </a:solidFill>
                  <a:highlight>
                    <a:srgbClr val="FFFF00"/>
                  </a:highlight>
                </a:endParaRPr>
              </a:p>
            </p:txBody>
          </p:sp>
          <p:sp>
            <p:nvSpPr>
              <p:cNvPr id="14" name="文字方塊 13">
                <a:extLst>
                  <a:ext uri="{FF2B5EF4-FFF2-40B4-BE49-F238E27FC236}">
                    <a16:creationId xmlns:a16="http://schemas.microsoft.com/office/drawing/2014/main" id="{2968F63F-10E0-9FF8-563E-21D2375137FA}"/>
                  </a:ext>
                </a:extLst>
              </p:cNvPr>
              <p:cNvSpPr txBox="1"/>
              <p:nvPr/>
            </p:nvSpPr>
            <p:spPr>
              <a:xfrm>
                <a:off x="306986" y="4783422"/>
                <a:ext cx="807193" cy="319446"/>
              </a:xfrm>
              <a:prstGeom prst="rect">
                <a:avLst/>
              </a:prstGeom>
              <a:noFill/>
            </p:spPr>
            <p:txBody>
              <a:bodyPr wrap="square" rtlCol="0">
                <a:spAutoFit/>
              </a:bodyPr>
              <a:lstStyle/>
              <a:p>
                <a:r>
                  <a:rPr lang="en-US" altLang="zh-TW" sz="1476" dirty="0">
                    <a:solidFill>
                      <a:srgbClr val="FF0000"/>
                    </a:solidFill>
                    <a:highlight>
                      <a:srgbClr val="FFFF00"/>
                    </a:highlight>
                  </a:rPr>
                  <a:t>CB_77</a:t>
                </a:r>
                <a:endParaRPr lang="zh-TW" altLang="en-US" sz="2003" dirty="0">
                  <a:solidFill>
                    <a:srgbClr val="FF0000"/>
                  </a:solidFill>
                  <a:highlight>
                    <a:srgbClr val="FFFF00"/>
                  </a:highlight>
                </a:endParaRPr>
              </a:p>
            </p:txBody>
          </p:sp>
          <p:sp>
            <p:nvSpPr>
              <p:cNvPr id="7" name="文字方塊 6">
                <a:extLst>
                  <a:ext uri="{FF2B5EF4-FFF2-40B4-BE49-F238E27FC236}">
                    <a16:creationId xmlns:a16="http://schemas.microsoft.com/office/drawing/2014/main" id="{7D81A6E2-1774-155F-6F2D-B8A092DF8798}"/>
                  </a:ext>
                </a:extLst>
              </p:cNvPr>
              <p:cNvSpPr txBox="1"/>
              <p:nvPr/>
            </p:nvSpPr>
            <p:spPr>
              <a:xfrm>
                <a:off x="4186933" y="4305064"/>
                <a:ext cx="1630698" cy="287002"/>
              </a:xfrm>
              <a:prstGeom prst="rect">
                <a:avLst/>
              </a:prstGeom>
              <a:noFill/>
            </p:spPr>
            <p:txBody>
              <a:bodyPr wrap="square" rtlCol="0">
                <a:spAutoFit/>
              </a:bodyPr>
              <a:lstStyle/>
              <a:p>
                <a:r>
                  <a:rPr lang="en-US" altLang="zh-TW" sz="1265" dirty="0">
                    <a:solidFill>
                      <a:srgbClr val="FF0000"/>
                    </a:solidFill>
                    <a:highlight>
                      <a:srgbClr val="FFFF00"/>
                    </a:highlight>
                  </a:rPr>
                  <a:t>Suspect CVD cause</a:t>
                </a:r>
                <a:endParaRPr lang="zh-TW" altLang="en-US" sz="1265" dirty="0">
                  <a:solidFill>
                    <a:srgbClr val="FF0000"/>
                  </a:solidFill>
                  <a:highlight>
                    <a:srgbClr val="FFFF00"/>
                  </a:highlight>
                </a:endParaRPr>
              </a:p>
            </p:txBody>
          </p:sp>
          <p:sp>
            <p:nvSpPr>
              <p:cNvPr id="17" name="文字方塊 16">
                <a:extLst>
                  <a:ext uri="{FF2B5EF4-FFF2-40B4-BE49-F238E27FC236}">
                    <a16:creationId xmlns:a16="http://schemas.microsoft.com/office/drawing/2014/main" id="{DCABC123-902A-D2EB-EE4F-6241DFDF92B6}"/>
                  </a:ext>
                </a:extLst>
              </p:cNvPr>
              <p:cNvSpPr txBox="1"/>
              <p:nvPr/>
            </p:nvSpPr>
            <p:spPr>
              <a:xfrm>
                <a:off x="1945246" y="5730112"/>
                <a:ext cx="1248231" cy="319446"/>
              </a:xfrm>
              <a:prstGeom prst="rect">
                <a:avLst/>
              </a:prstGeom>
              <a:noFill/>
            </p:spPr>
            <p:txBody>
              <a:bodyPr wrap="square" rtlCol="0">
                <a:spAutoFit/>
              </a:bodyPr>
              <a:lstStyle/>
              <a:p>
                <a:r>
                  <a:rPr lang="en-US" altLang="zh-TW" sz="1476" dirty="0">
                    <a:solidFill>
                      <a:srgbClr val="FF0000"/>
                    </a:solidFill>
                    <a:highlight>
                      <a:srgbClr val="FFFF00"/>
                    </a:highlight>
                  </a:rPr>
                  <a:t>BASE / EVA</a:t>
                </a:r>
                <a:endParaRPr lang="zh-TW" altLang="en-US" sz="2003" dirty="0">
                  <a:solidFill>
                    <a:srgbClr val="FF0000"/>
                  </a:solidFill>
                  <a:highlight>
                    <a:srgbClr val="FFFF00"/>
                  </a:highlight>
                </a:endParaRPr>
              </a:p>
            </p:txBody>
          </p:sp>
          <p:sp>
            <p:nvSpPr>
              <p:cNvPr id="18" name="文字方塊 17">
                <a:extLst>
                  <a:ext uri="{FF2B5EF4-FFF2-40B4-BE49-F238E27FC236}">
                    <a16:creationId xmlns:a16="http://schemas.microsoft.com/office/drawing/2014/main" id="{A0EDE36F-98B5-6D8A-5918-0BA15206C2F6}"/>
                  </a:ext>
                </a:extLst>
              </p:cNvPr>
              <p:cNvSpPr txBox="1"/>
              <p:nvPr/>
            </p:nvSpPr>
            <p:spPr>
              <a:xfrm>
                <a:off x="5028718" y="5737383"/>
                <a:ext cx="1248231" cy="319446"/>
              </a:xfrm>
              <a:prstGeom prst="rect">
                <a:avLst/>
              </a:prstGeom>
              <a:noFill/>
            </p:spPr>
            <p:txBody>
              <a:bodyPr wrap="square" rtlCol="0">
                <a:spAutoFit/>
              </a:bodyPr>
              <a:lstStyle/>
              <a:p>
                <a:r>
                  <a:rPr lang="en-US" altLang="zh-TW" sz="1476" dirty="0">
                    <a:solidFill>
                      <a:srgbClr val="FF0000"/>
                    </a:solidFill>
                    <a:highlight>
                      <a:srgbClr val="FFFF00"/>
                    </a:highlight>
                  </a:rPr>
                  <a:t>Cover Ring</a:t>
                </a:r>
                <a:endParaRPr lang="zh-TW" altLang="en-US" sz="2003" dirty="0">
                  <a:solidFill>
                    <a:srgbClr val="FF0000"/>
                  </a:solidFill>
                  <a:highlight>
                    <a:srgbClr val="FFFF00"/>
                  </a:highlight>
                </a:endParaRPr>
              </a:p>
            </p:txBody>
          </p:sp>
        </p:grpSp>
        <p:sp>
          <p:nvSpPr>
            <p:cNvPr id="21" name="橢圓 20">
              <a:extLst>
                <a:ext uri="{FF2B5EF4-FFF2-40B4-BE49-F238E27FC236}">
                  <a16:creationId xmlns:a16="http://schemas.microsoft.com/office/drawing/2014/main" id="{4DA7747A-E29E-D635-318D-400FF7492EC1}"/>
                </a:ext>
              </a:extLst>
            </p:cNvPr>
            <p:cNvSpPr/>
            <p:nvPr/>
          </p:nvSpPr>
          <p:spPr>
            <a:xfrm>
              <a:off x="9128241" y="1944553"/>
              <a:ext cx="69099" cy="1131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3"/>
            </a:p>
          </p:txBody>
        </p:sp>
      </p:grpSp>
      <p:pic>
        <p:nvPicPr>
          <p:cNvPr id="3074" name="Picture 2">
            <a:extLst>
              <a:ext uri="{FF2B5EF4-FFF2-40B4-BE49-F238E27FC236}">
                <a16:creationId xmlns:a16="http://schemas.microsoft.com/office/drawing/2014/main" id="{E1F5BDF5-E013-5E03-1F10-91E24AD83B1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8877" t="1792" r="82" b="7479"/>
          <a:stretch/>
        </p:blipFill>
        <p:spPr bwMode="auto">
          <a:xfrm>
            <a:off x="8712844" y="566933"/>
            <a:ext cx="3832570" cy="6101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2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074"/>
                                        </p:tgtEl>
                                      </p:cBhvr>
                                    </p:animEffect>
                                    <p:set>
                                      <p:cBhvr>
                                        <p:cTn id="12" dur="1" fill="hold">
                                          <p:stCondLst>
                                            <p:cond delay="499"/>
                                          </p:stCondLst>
                                        </p:cTn>
                                        <p:tgtEl>
                                          <p:spTgt spid="30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39157B-B21C-05D1-6846-72B35ACA2445}"/>
              </a:ext>
            </a:extLst>
          </p:cNvPr>
          <p:cNvSpPr txBox="1">
            <a:spLocks/>
          </p:cNvSpPr>
          <p:nvPr/>
        </p:nvSpPr>
        <p:spPr>
          <a:xfrm>
            <a:off x="-1665088" y="431639"/>
            <a:ext cx="10787930" cy="6680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solidFill>
                  <a:srgbClr val="D4E7EE"/>
                </a:solidFill>
                <a:cs typeface="+mn-ea"/>
                <a:sym typeface="+mn-lt"/>
              </a:rPr>
              <a:t>Conclusion </a:t>
            </a:r>
            <a:endParaRPr lang="zh-CN" altLang="en-US" sz="3600" b="1" dirty="0">
              <a:solidFill>
                <a:srgbClr val="D4E7EE"/>
              </a:solidFill>
              <a:cs typeface="+mn-ea"/>
              <a:sym typeface="+mn-lt"/>
            </a:endParaRPr>
          </a:p>
        </p:txBody>
      </p:sp>
      <p:pic>
        <p:nvPicPr>
          <p:cNvPr id="3" name="Picture 2" descr="Gallery | Micron Technologies, Inc">
            <a:extLst>
              <a:ext uri="{FF2B5EF4-FFF2-40B4-BE49-F238E27FC236}">
                <a16:creationId xmlns:a16="http://schemas.microsoft.com/office/drawing/2014/main" id="{3A073131-054E-CD1C-469D-6531469115C3}"/>
              </a:ext>
            </a:extLst>
          </p:cNvPr>
          <p:cNvPicPr>
            <a:picLocks noChangeAspect="1" noChangeArrowheads="1"/>
          </p:cNvPicPr>
          <p:nvPr/>
        </p:nvPicPr>
        <p:blipFill>
          <a:blip r:embed="rId2" cstate="print">
            <a:alphaModFix/>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352893" y="353525"/>
            <a:ext cx="2077513" cy="565495"/>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descr="一張含有 服裝, 人員, 戶外, 天空 的圖片&#10;&#10;自動產生的描述">
            <a:extLst>
              <a:ext uri="{FF2B5EF4-FFF2-40B4-BE49-F238E27FC236}">
                <a16:creationId xmlns:a16="http://schemas.microsoft.com/office/drawing/2014/main" id="{A30489A2-B2A1-4999-1AAC-BBE1709C6C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248" y="1481343"/>
            <a:ext cx="3349630" cy="2512223"/>
          </a:xfrm>
          <a:prstGeom prst="rect">
            <a:avLst/>
          </a:prstGeom>
        </p:spPr>
      </p:pic>
      <p:sp>
        <p:nvSpPr>
          <p:cNvPr id="8" name="文字版面配置區 19">
            <a:extLst>
              <a:ext uri="{FF2B5EF4-FFF2-40B4-BE49-F238E27FC236}">
                <a16:creationId xmlns:a16="http://schemas.microsoft.com/office/drawing/2014/main" id="{4A3244F2-A8E0-8FF9-9610-9C0D4CEFA42A}"/>
              </a:ext>
            </a:extLst>
          </p:cNvPr>
          <p:cNvSpPr txBox="1">
            <a:spLocks/>
          </p:cNvSpPr>
          <p:nvPr/>
        </p:nvSpPr>
        <p:spPr>
          <a:xfrm>
            <a:off x="352893" y="4629628"/>
            <a:ext cx="3486337" cy="1550141"/>
          </a:xfrm>
          <a:prstGeom prst="rect">
            <a:avLst/>
          </a:prstGeom>
        </p:spPr>
        <p:txBody>
          <a:bodyPr vert="horz" lIns="91440" tIns="45720" rIns="91440" bIns="45720" rtlCol="0">
            <a:normAutofit fontScale="92500" lnSpcReduction="10000"/>
          </a:bodyPr>
          <a:lstStyle>
            <a:lvl1pPr marL="182880" marR="0" indent="-182880" algn="l" defTabSz="914400" rtl="0" eaLnBrk="1" fontAlgn="auto" latinLnBrk="0" hangingPunct="1">
              <a:lnSpc>
                <a:spcPct val="100000"/>
              </a:lnSpc>
              <a:spcBef>
                <a:spcPts val="0"/>
              </a:spcBef>
              <a:spcAft>
                <a:spcPts val="0"/>
              </a:spcAft>
              <a:buClrTx/>
              <a:buSzPct val="75000"/>
              <a:buFont typeface="Wingdings" pitchFamily="2" charset="2"/>
              <a:buChar char="§"/>
              <a:tabLst/>
              <a:defRPr sz="2000" b="0" kern="1200" spc="0" baseline="0">
                <a:solidFill>
                  <a:schemeClr val="tx1"/>
                </a:solidFill>
                <a:latin typeface="+mn-lt"/>
                <a:ea typeface="+mn-ea"/>
                <a:cs typeface="+mn-cs"/>
              </a:defRPr>
            </a:lvl1pPr>
            <a:lvl2pPr marL="457200" marR="0" indent="-182880" algn="l" defTabSz="914400" rtl="0" eaLnBrk="1" fontAlgn="auto" latinLnBrk="0" hangingPunct="1">
              <a:lnSpc>
                <a:spcPct val="100000"/>
              </a:lnSpc>
              <a:spcBef>
                <a:spcPts val="0"/>
              </a:spcBef>
              <a:spcAft>
                <a:spcPts val="400"/>
              </a:spcAft>
              <a:buClrTx/>
              <a:buSzTx/>
              <a:buFont typeface="Apple Symbols" panose="02000000000000000000" pitchFamily="2" charset="-79"/>
              <a:buChar char="⎻"/>
              <a:tabLst/>
              <a:defRPr sz="1800" b="0" kern="1200" spc="0" baseline="0">
                <a:solidFill>
                  <a:schemeClr val="tx1"/>
                </a:solidFill>
                <a:latin typeface="+mn-lt"/>
                <a:ea typeface="+mn-ea"/>
                <a:cs typeface="+mn-cs"/>
              </a:defRPr>
            </a:lvl2pPr>
            <a:lvl3pPr marL="73152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600" b="0" kern="1200" spc="0">
                <a:solidFill>
                  <a:schemeClr val="tx1"/>
                </a:solidFill>
                <a:latin typeface="+mn-lt"/>
                <a:ea typeface="+mn-ea"/>
                <a:cs typeface="+mn-cs"/>
              </a:defRPr>
            </a:lvl3pPr>
            <a:lvl4pPr marL="1005840" marR="0" indent="-182880" algn="l" defTabSz="914400" rtl="0" eaLnBrk="1" fontAlgn="auto" latinLnBrk="0" hangingPunct="1">
              <a:lnSpc>
                <a:spcPct val="100000"/>
              </a:lnSpc>
              <a:spcBef>
                <a:spcPts val="0"/>
              </a:spcBef>
              <a:spcAft>
                <a:spcPts val="400"/>
              </a:spcAft>
              <a:buClrTx/>
              <a:buSzTx/>
              <a:buFont typeface="Apple Symbols" panose="02000000000000000000" pitchFamily="2" charset="-79"/>
              <a:buChar char="⎻"/>
              <a:tabLst/>
              <a:defRPr sz="1400" b="0" kern="1200" spc="0">
                <a:solidFill>
                  <a:schemeClr val="tx1"/>
                </a:solidFill>
                <a:latin typeface="+mn-lt"/>
                <a:ea typeface="+mn-ea"/>
                <a:cs typeface="+mn-cs"/>
              </a:defRPr>
            </a:lvl4pPr>
            <a:lvl5pPr marL="128016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200" b="0" kern="1200" spc="0">
                <a:solidFill>
                  <a:schemeClr val="tx1"/>
                </a:solidFill>
                <a:latin typeface="+mn-lt"/>
                <a:ea typeface="+mn-ea"/>
                <a:cs typeface="+mn-cs"/>
              </a:defRPr>
            </a:lvl5pPr>
            <a:lvl6pPr marL="54864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600" kern="1200">
                <a:solidFill>
                  <a:srgbClr val="000000"/>
                </a:solidFill>
                <a:latin typeface="+mn-lt"/>
                <a:ea typeface="+mn-ea"/>
                <a:cs typeface="+mn-cs"/>
              </a:defRPr>
            </a:lvl6pPr>
            <a:lvl7pPr marL="731520" marR="0" indent="-182880" algn="l" defTabSz="914400" rtl="0" eaLnBrk="1" fontAlgn="auto" latinLnBrk="0" hangingPunct="1">
              <a:lnSpc>
                <a:spcPct val="100000"/>
              </a:lnSpc>
              <a:spcBef>
                <a:spcPts val="0"/>
              </a:spcBef>
              <a:spcAft>
                <a:spcPts val="400"/>
              </a:spcAft>
              <a:buClrTx/>
              <a:buSzPct val="100000"/>
              <a:buFont typeface="System Font Regular"/>
              <a:buChar char="‒"/>
              <a:tabLst/>
              <a:defRPr sz="1600" b="0" kern="1200">
                <a:solidFill>
                  <a:schemeClr val="tx1"/>
                </a:solidFill>
                <a:latin typeface="+mn-lt"/>
                <a:ea typeface="+mn-ea"/>
                <a:cs typeface="+mn-cs"/>
              </a:defRPr>
            </a:lvl7pPr>
            <a:lvl8pPr marL="91440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400" kern="1200">
                <a:solidFill>
                  <a:schemeClr val="tx1"/>
                </a:solidFill>
                <a:latin typeface="+mn-lt"/>
                <a:ea typeface="+mn-ea"/>
                <a:cs typeface="+mn-cs"/>
              </a:defRPr>
            </a:lvl8pPr>
            <a:lvl9pPr marL="1097280" marR="0" indent="-182880" algn="l" defTabSz="914400" rtl="0" eaLnBrk="1" fontAlgn="auto" latinLnBrk="0" hangingPunct="1">
              <a:lnSpc>
                <a:spcPct val="100000"/>
              </a:lnSpc>
              <a:spcBef>
                <a:spcPts val="0"/>
              </a:spcBef>
              <a:spcAft>
                <a:spcPts val="400"/>
              </a:spcAft>
              <a:buClrTx/>
              <a:buSzPct val="100000"/>
              <a:buFont typeface="System Font Regular"/>
              <a:buChar char="‒"/>
              <a:tabLst/>
              <a:defRPr sz="1400" kern="1200">
                <a:solidFill>
                  <a:schemeClr val="tx1"/>
                </a:solidFill>
                <a:latin typeface="+mn-lt"/>
                <a:ea typeface="+mn-ea"/>
                <a:cs typeface="+mn-cs"/>
              </a:defRPr>
            </a:lvl9pPr>
          </a:lstStyle>
          <a:p>
            <a:pPr marL="550320" indent="-380990">
              <a:lnSpc>
                <a:spcPct val="150000"/>
              </a:lnSpc>
              <a:buFont typeface="Arial" panose="020B0604020202020204" pitchFamily="34" charset="0"/>
              <a:buChar char="•"/>
            </a:pPr>
            <a:r>
              <a:rPr lang="en-US" altLang="zh-TW" sz="1800" dirty="0">
                <a:solidFill>
                  <a:schemeClr val="tx2">
                    <a:lumMod val="75000"/>
                  </a:schemeClr>
                </a:solidFill>
              </a:rPr>
              <a:t>Expression skills</a:t>
            </a:r>
          </a:p>
          <a:p>
            <a:pPr marL="550320" indent="-380990">
              <a:lnSpc>
                <a:spcPct val="150000"/>
              </a:lnSpc>
              <a:buFont typeface="Arial" panose="020B0604020202020204" pitchFamily="34" charset="0"/>
              <a:buChar char="•"/>
            </a:pPr>
            <a:r>
              <a:rPr lang="en-US" altLang="zh-TW" sz="1800" dirty="0">
                <a:solidFill>
                  <a:schemeClr val="tx2">
                    <a:lumMod val="75000"/>
                  </a:schemeClr>
                </a:solidFill>
              </a:rPr>
              <a:t>Communication skills</a:t>
            </a:r>
          </a:p>
          <a:p>
            <a:pPr marL="550320" indent="-380990">
              <a:lnSpc>
                <a:spcPct val="150000"/>
              </a:lnSpc>
              <a:buFont typeface="Arial" panose="020B0604020202020204" pitchFamily="34" charset="0"/>
              <a:buChar char="•"/>
            </a:pPr>
            <a:r>
              <a:rPr lang="en-US" altLang="zh-TW" sz="1800" dirty="0">
                <a:solidFill>
                  <a:schemeClr val="tx2">
                    <a:lumMod val="75000"/>
                  </a:schemeClr>
                </a:solidFill>
              </a:rPr>
              <a:t>Domain knowledge in Dry Etch</a:t>
            </a:r>
          </a:p>
          <a:p>
            <a:pPr marL="550320" indent="-380990">
              <a:lnSpc>
                <a:spcPct val="150000"/>
              </a:lnSpc>
              <a:buFont typeface="Arial" panose="020B0604020202020204" pitchFamily="34" charset="0"/>
              <a:buChar char="•"/>
            </a:pPr>
            <a:r>
              <a:rPr lang="en-US" altLang="zh-TW" sz="1800" dirty="0">
                <a:solidFill>
                  <a:schemeClr val="tx2">
                    <a:lumMod val="75000"/>
                  </a:schemeClr>
                </a:solidFill>
              </a:rPr>
              <a:t>Become more initiative</a:t>
            </a:r>
          </a:p>
          <a:p>
            <a:pPr marL="550320" indent="-380990">
              <a:lnSpc>
                <a:spcPct val="150000"/>
              </a:lnSpc>
              <a:buFont typeface="Arial" panose="020B0604020202020204" pitchFamily="34" charset="0"/>
              <a:buChar char="•"/>
            </a:pPr>
            <a:endParaRPr lang="en-US" altLang="zh-TW" sz="1800" dirty="0">
              <a:solidFill>
                <a:schemeClr val="tx2">
                  <a:lumMod val="75000"/>
                </a:schemeClr>
              </a:solidFill>
            </a:endParaRPr>
          </a:p>
          <a:p>
            <a:pPr marL="550320" indent="-380990">
              <a:lnSpc>
                <a:spcPct val="150000"/>
              </a:lnSpc>
              <a:buFont typeface="Arial" panose="020B0604020202020204" pitchFamily="34" charset="0"/>
              <a:buChar char="•"/>
            </a:pPr>
            <a:endParaRPr lang="en-US" altLang="zh-TW" sz="1800" dirty="0">
              <a:solidFill>
                <a:schemeClr val="tx2">
                  <a:lumMod val="75000"/>
                </a:schemeClr>
              </a:solidFill>
            </a:endParaRPr>
          </a:p>
          <a:p>
            <a:pPr marL="550320" indent="-380990">
              <a:lnSpc>
                <a:spcPct val="150000"/>
              </a:lnSpc>
              <a:buFont typeface="Arial" panose="020B0604020202020204" pitchFamily="34" charset="0"/>
              <a:buChar char="•"/>
            </a:pPr>
            <a:endParaRPr lang="en-US" altLang="zh-TW" sz="1800" dirty="0">
              <a:solidFill>
                <a:schemeClr val="tx2">
                  <a:lumMod val="75000"/>
                </a:schemeClr>
              </a:solidFill>
            </a:endParaRPr>
          </a:p>
          <a:p>
            <a:pPr marL="169329" indent="0">
              <a:lnSpc>
                <a:spcPct val="150000"/>
              </a:lnSpc>
              <a:buFont typeface="Wingdings" pitchFamily="2" charset="2"/>
              <a:buNone/>
            </a:pPr>
            <a:endParaRPr lang="zh-TW" altLang="en-US" sz="1600" dirty="0">
              <a:solidFill>
                <a:schemeClr val="accent6"/>
              </a:solidFill>
            </a:endParaRPr>
          </a:p>
        </p:txBody>
      </p:sp>
      <p:pic>
        <p:nvPicPr>
          <p:cNvPr id="10" name="圖片 9">
            <a:extLst>
              <a:ext uri="{FF2B5EF4-FFF2-40B4-BE49-F238E27FC236}">
                <a16:creationId xmlns:a16="http://schemas.microsoft.com/office/drawing/2014/main" id="{E5A872F6-F267-2699-4EB9-E82357174D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25791" y="1491503"/>
            <a:ext cx="3770691" cy="2512223"/>
          </a:xfrm>
          <a:prstGeom prst="rect">
            <a:avLst/>
          </a:prstGeom>
        </p:spPr>
      </p:pic>
      <p:pic>
        <p:nvPicPr>
          <p:cNvPr id="12" name="圖片 11" descr="一張含有 服裝, 人員, 足部穿著, 男人 的圖片&#10;&#10;自動產生的描述">
            <a:extLst>
              <a:ext uri="{FF2B5EF4-FFF2-40B4-BE49-F238E27FC236}">
                <a16:creationId xmlns:a16="http://schemas.microsoft.com/office/drawing/2014/main" id="{D0B46157-52B5-DAD4-028E-67E50F724A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8478" y="1491503"/>
            <a:ext cx="3770692" cy="2512224"/>
          </a:xfrm>
          <a:prstGeom prst="rect">
            <a:avLst/>
          </a:prstGeom>
        </p:spPr>
      </p:pic>
      <p:sp>
        <p:nvSpPr>
          <p:cNvPr id="13" name="文字方塊 12">
            <a:extLst>
              <a:ext uri="{FF2B5EF4-FFF2-40B4-BE49-F238E27FC236}">
                <a16:creationId xmlns:a16="http://schemas.microsoft.com/office/drawing/2014/main" id="{3FC28E11-975A-80EB-2642-C3DA3DE72848}"/>
              </a:ext>
            </a:extLst>
          </p:cNvPr>
          <p:cNvSpPr txBox="1"/>
          <p:nvPr/>
        </p:nvSpPr>
        <p:spPr>
          <a:xfrm>
            <a:off x="10154192" y="4139732"/>
            <a:ext cx="1356462" cy="415498"/>
          </a:xfrm>
          <a:prstGeom prst="rect">
            <a:avLst/>
          </a:prstGeom>
          <a:noFill/>
        </p:spPr>
        <p:txBody>
          <a:bodyPr wrap="none" rtlCol="0">
            <a:spAutoFit/>
          </a:bodyPr>
          <a:lstStyle/>
          <a:p>
            <a:r>
              <a:rPr lang="en-US" altLang="zh-TW" sz="2100" b="1" dirty="0">
                <a:solidFill>
                  <a:schemeClr val="tx2">
                    <a:lumMod val="75000"/>
                  </a:schemeClr>
                </a:solidFill>
              </a:rPr>
              <a:t>Friendship</a:t>
            </a:r>
            <a:endParaRPr lang="zh-TW" altLang="en-US" sz="2100" b="1" dirty="0">
              <a:solidFill>
                <a:schemeClr val="tx2">
                  <a:lumMod val="75000"/>
                </a:schemeClr>
              </a:solidFill>
            </a:endParaRPr>
          </a:p>
        </p:txBody>
      </p:sp>
      <p:sp>
        <p:nvSpPr>
          <p:cNvPr id="14" name="文字方塊 13">
            <a:extLst>
              <a:ext uri="{FF2B5EF4-FFF2-40B4-BE49-F238E27FC236}">
                <a16:creationId xmlns:a16="http://schemas.microsoft.com/office/drawing/2014/main" id="{40B96EF8-0139-BD17-325D-49D626EFB4CD}"/>
              </a:ext>
            </a:extLst>
          </p:cNvPr>
          <p:cNvSpPr txBox="1"/>
          <p:nvPr/>
        </p:nvSpPr>
        <p:spPr>
          <a:xfrm>
            <a:off x="605462" y="4214130"/>
            <a:ext cx="2981201" cy="415498"/>
          </a:xfrm>
          <a:prstGeom prst="rect">
            <a:avLst/>
          </a:prstGeom>
          <a:noFill/>
        </p:spPr>
        <p:txBody>
          <a:bodyPr wrap="none" rtlCol="0">
            <a:spAutoFit/>
          </a:bodyPr>
          <a:lstStyle/>
          <a:p>
            <a:r>
              <a:rPr lang="en-US" altLang="zh-TW" sz="2100" b="1" dirty="0">
                <a:solidFill>
                  <a:schemeClr val="tx2">
                    <a:lumMod val="75000"/>
                  </a:schemeClr>
                </a:solidFill>
              </a:rPr>
              <a:t>Learning skills from work</a:t>
            </a:r>
            <a:endParaRPr lang="zh-TW" altLang="en-US" sz="2100" b="1" dirty="0">
              <a:solidFill>
                <a:schemeClr val="tx2">
                  <a:lumMod val="75000"/>
                </a:schemeClr>
              </a:solidFill>
            </a:endParaRPr>
          </a:p>
        </p:txBody>
      </p:sp>
      <p:sp>
        <p:nvSpPr>
          <p:cNvPr id="15" name="文字版面配置區 19">
            <a:extLst>
              <a:ext uri="{FF2B5EF4-FFF2-40B4-BE49-F238E27FC236}">
                <a16:creationId xmlns:a16="http://schemas.microsoft.com/office/drawing/2014/main" id="{F69D1F6E-40AD-E45D-CFF4-FDBB67B40942}"/>
              </a:ext>
            </a:extLst>
          </p:cNvPr>
          <p:cNvSpPr txBox="1">
            <a:spLocks/>
          </p:cNvSpPr>
          <p:nvPr/>
        </p:nvSpPr>
        <p:spPr>
          <a:xfrm>
            <a:off x="4610146" y="4630896"/>
            <a:ext cx="3486337" cy="1550141"/>
          </a:xfrm>
          <a:prstGeom prst="rect">
            <a:avLst/>
          </a:prstGeom>
        </p:spPr>
        <p:txBody>
          <a:bodyPr vert="horz" lIns="91440" tIns="45720" rIns="91440" bIns="45720" rtlCol="0">
            <a:normAutofit/>
          </a:bodyPr>
          <a:lstStyle>
            <a:lvl1pPr marL="182880" marR="0" indent="-182880" algn="l" defTabSz="914400" rtl="0" eaLnBrk="1" fontAlgn="auto" latinLnBrk="0" hangingPunct="1">
              <a:lnSpc>
                <a:spcPct val="100000"/>
              </a:lnSpc>
              <a:spcBef>
                <a:spcPts val="0"/>
              </a:spcBef>
              <a:spcAft>
                <a:spcPts val="0"/>
              </a:spcAft>
              <a:buClrTx/>
              <a:buSzPct val="75000"/>
              <a:buFont typeface="Wingdings" pitchFamily="2" charset="2"/>
              <a:buChar char="§"/>
              <a:tabLst/>
              <a:defRPr sz="2000" b="0" kern="1200" spc="0" baseline="0">
                <a:solidFill>
                  <a:schemeClr val="tx1"/>
                </a:solidFill>
                <a:latin typeface="+mn-lt"/>
                <a:ea typeface="+mn-ea"/>
                <a:cs typeface="+mn-cs"/>
              </a:defRPr>
            </a:lvl1pPr>
            <a:lvl2pPr marL="457200" marR="0" indent="-182880" algn="l" defTabSz="914400" rtl="0" eaLnBrk="1" fontAlgn="auto" latinLnBrk="0" hangingPunct="1">
              <a:lnSpc>
                <a:spcPct val="100000"/>
              </a:lnSpc>
              <a:spcBef>
                <a:spcPts val="0"/>
              </a:spcBef>
              <a:spcAft>
                <a:spcPts val="400"/>
              </a:spcAft>
              <a:buClrTx/>
              <a:buSzTx/>
              <a:buFont typeface="Apple Symbols" panose="02000000000000000000" pitchFamily="2" charset="-79"/>
              <a:buChar char="⎻"/>
              <a:tabLst/>
              <a:defRPr sz="1800" b="0" kern="1200" spc="0" baseline="0">
                <a:solidFill>
                  <a:schemeClr val="tx1"/>
                </a:solidFill>
                <a:latin typeface="+mn-lt"/>
                <a:ea typeface="+mn-ea"/>
                <a:cs typeface="+mn-cs"/>
              </a:defRPr>
            </a:lvl2pPr>
            <a:lvl3pPr marL="73152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600" b="0" kern="1200" spc="0">
                <a:solidFill>
                  <a:schemeClr val="tx1"/>
                </a:solidFill>
                <a:latin typeface="+mn-lt"/>
                <a:ea typeface="+mn-ea"/>
                <a:cs typeface="+mn-cs"/>
              </a:defRPr>
            </a:lvl3pPr>
            <a:lvl4pPr marL="1005840" marR="0" indent="-182880" algn="l" defTabSz="914400" rtl="0" eaLnBrk="1" fontAlgn="auto" latinLnBrk="0" hangingPunct="1">
              <a:lnSpc>
                <a:spcPct val="100000"/>
              </a:lnSpc>
              <a:spcBef>
                <a:spcPts val="0"/>
              </a:spcBef>
              <a:spcAft>
                <a:spcPts val="400"/>
              </a:spcAft>
              <a:buClrTx/>
              <a:buSzTx/>
              <a:buFont typeface="Apple Symbols" panose="02000000000000000000" pitchFamily="2" charset="-79"/>
              <a:buChar char="⎻"/>
              <a:tabLst/>
              <a:defRPr sz="1400" b="0" kern="1200" spc="0">
                <a:solidFill>
                  <a:schemeClr val="tx1"/>
                </a:solidFill>
                <a:latin typeface="+mn-lt"/>
                <a:ea typeface="+mn-ea"/>
                <a:cs typeface="+mn-cs"/>
              </a:defRPr>
            </a:lvl4pPr>
            <a:lvl5pPr marL="128016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200" b="0" kern="1200" spc="0">
                <a:solidFill>
                  <a:schemeClr val="tx1"/>
                </a:solidFill>
                <a:latin typeface="+mn-lt"/>
                <a:ea typeface="+mn-ea"/>
                <a:cs typeface="+mn-cs"/>
              </a:defRPr>
            </a:lvl5pPr>
            <a:lvl6pPr marL="54864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600" kern="1200">
                <a:solidFill>
                  <a:srgbClr val="000000"/>
                </a:solidFill>
                <a:latin typeface="+mn-lt"/>
                <a:ea typeface="+mn-ea"/>
                <a:cs typeface="+mn-cs"/>
              </a:defRPr>
            </a:lvl6pPr>
            <a:lvl7pPr marL="731520" marR="0" indent="-182880" algn="l" defTabSz="914400" rtl="0" eaLnBrk="1" fontAlgn="auto" latinLnBrk="0" hangingPunct="1">
              <a:lnSpc>
                <a:spcPct val="100000"/>
              </a:lnSpc>
              <a:spcBef>
                <a:spcPts val="0"/>
              </a:spcBef>
              <a:spcAft>
                <a:spcPts val="400"/>
              </a:spcAft>
              <a:buClrTx/>
              <a:buSzPct val="100000"/>
              <a:buFont typeface="System Font Regular"/>
              <a:buChar char="‒"/>
              <a:tabLst/>
              <a:defRPr sz="1600" b="0" kern="1200">
                <a:solidFill>
                  <a:schemeClr val="tx1"/>
                </a:solidFill>
                <a:latin typeface="+mn-lt"/>
                <a:ea typeface="+mn-ea"/>
                <a:cs typeface="+mn-cs"/>
              </a:defRPr>
            </a:lvl7pPr>
            <a:lvl8pPr marL="91440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400" kern="1200">
                <a:solidFill>
                  <a:schemeClr val="tx1"/>
                </a:solidFill>
                <a:latin typeface="+mn-lt"/>
                <a:ea typeface="+mn-ea"/>
                <a:cs typeface="+mn-cs"/>
              </a:defRPr>
            </a:lvl8pPr>
            <a:lvl9pPr marL="1097280" marR="0" indent="-182880" algn="l" defTabSz="914400" rtl="0" eaLnBrk="1" fontAlgn="auto" latinLnBrk="0" hangingPunct="1">
              <a:lnSpc>
                <a:spcPct val="100000"/>
              </a:lnSpc>
              <a:spcBef>
                <a:spcPts val="0"/>
              </a:spcBef>
              <a:spcAft>
                <a:spcPts val="400"/>
              </a:spcAft>
              <a:buClrTx/>
              <a:buSzPct val="100000"/>
              <a:buFont typeface="System Font Regular"/>
              <a:buChar char="‒"/>
              <a:tabLst/>
              <a:defRPr sz="1400" kern="1200">
                <a:solidFill>
                  <a:schemeClr val="tx1"/>
                </a:solidFill>
                <a:latin typeface="+mn-lt"/>
                <a:ea typeface="+mn-ea"/>
                <a:cs typeface="+mn-cs"/>
              </a:defRPr>
            </a:lvl9pPr>
          </a:lstStyle>
          <a:p>
            <a:pPr marL="550320" indent="-380990">
              <a:lnSpc>
                <a:spcPct val="150000"/>
              </a:lnSpc>
              <a:buFont typeface="Arial" panose="020B0604020202020204" pitchFamily="34" charset="0"/>
              <a:buChar char="•"/>
            </a:pPr>
            <a:r>
              <a:rPr lang="en-US" altLang="zh-TW" sz="1700" dirty="0">
                <a:solidFill>
                  <a:schemeClr val="tx2">
                    <a:lumMod val="75000"/>
                  </a:schemeClr>
                </a:solidFill>
              </a:rPr>
              <a:t>Team building</a:t>
            </a:r>
            <a:r>
              <a:rPr lang="zh-TW" altLang="en-US" sz="1700" dirty="0">
                <a:solidFill>
                  <a:schemeClr val="tx2">
                    <a:lumMod val="75000"/>
                  </a:schemeClr>
                </a:solidFill>
              </a:rPr>
              <a:t>、</a:t>
            </a:r>
            <a:r>
              <a:rPr lang="en-US" altLang="zh-TW" sz="1700" dirty="0">
                <a:solidFill>
                  <a:schemeClr val="tx2">
                    <a:lumMod val="75000"/>
                  </a:schemeClr>
                </a:solidFill>
              </a:rPr>
              <a:t>Lunch</a:t>
            </a:r>
          </a:p>
          <a:p>
            <a:pPr marL="550320" indent="-380990">
              <a:lnSpc>
                <a:spcPct val="150000"/>
              </a:lnSpc>
              <a:buFont typeface="Arial" panose="020B0604020202020204" pitchFamily="34" charset="0"/>
              <a:buChar char="•"/>
            </a:pPr>
            <a:r>
              <a:rPr lang="en-US" altLang="zh-TW" sz="1700" dirty="0">
                <a:solidFill>
                  <a:schemeClr val="tx2">
                    <a:lumMod val="75000"/>
                  </a:schemeClr>
                </a:solidFill>
              </a:rPr>
              <a:t>Employee benefits</a:t>
            </a:r>
          </a:p>
          <a:p>
            <a:pPr marL="550320" indent="-380990">
              <a:lnSpc>
                <a:spcPct val="150000"/>
              </a:lnSpc>
              <a:buFont typeface="Arial" panose="020B0604020202020204" pitchFamily="34" charset="0"/>
              <a:buChar char="•"/>
            </a:pPr>
            <a:r>
              <a:rPr lang="en-US" altLang="zh-TW" sz="1700" dirty="0">
                <a:solidFill>
                  <a:schemeClr val="tx2">
                    <a:lumMod val="75000"/>
                  </a:schemeClr>
                </a:solidFill>
              </a:rPr>
              <a:t>Environmentally friendly</a:t>
            </a:r>
            <a:endParaRPr lang="zh-TW" altLang="en-US" sz="1700" dirty="0">
              <a:solidFill>
                <a:schemeClr val="accent6"/>
              </a:solidFill>
            </a:endParaRPr>
          </a:p>
          <a:p>
            <a:pPr marL="550320" indent="-380990">
              <a:lnSpc>
                <a:spcPct val="150000"/>
              </a:lnSpc>
              <a:buFont typeface="Arial" panose="020B0604020202020204" pitchFamily="34" charset="0"/>
              <a:buChar char="•"/>
            </a:pPr>
            <a:endParaRPr lang="en-US" altLang="zh-TW" sz="1700" dirty="0">
              <a:solidFill>
                <a:schemeClr val="tx2">
                  <a:lumMod val="75000"/>
                </a:schemeClr>
              </a:solidFill>
            </a:endParaRPr>
          </a:p>
          <a:p>
            <a:pPr marL="550320" indent="-380990">
              <a:lnSpc>
                <a:spcPct val="150000"/>
              </a:lnSpc>
              <a:buFont typeface="Arial" panose="020B0604020202020204" pitchFamily="34" charset="0"/>
              <a:buChar char="•"/>
            </a:pPr>
            <a:endParaRPr lang="en-US" altLang="zh-TW" sz="1700" dirty="0">
              <a:solidFill>
                <a:schemeClr val="tx2">
                  <a:lumMod val="75000"/>
                </a:schemeClr>
              </a:solidFill>
            </a:endParaRPr>
          </a:p>
          <a:p>
            <a:pPr marL="169329" indent="0">
              <a:lnSpc>
                <a:spcPct val="150000"/>
              </a:lnSpc>
              <a:buFont typeface="Wingdings" pitchFamily="2" charset="2"/>
              <a:buNone/>
            </a:pPr>
            <a:endParaRPr lang="zh-TW" altLang="en-US" sz="1700" dirty="0">
              <a:solidFill>
                <a:schemeClr val="accent6"/>
              </a:solidFill>
            </a:endParaRPr>
          </a:p>
        </p:txBody>
      </p:sp>
      <p:sp>
        <p:nvSpPr>
          <p:cNvPr id="16" name="文字方塊 15">
            <a:extLst>
              <a:ext uri="{FF2B5EF4-FFF2-40B4-BE49-F238E27FC236}">
                <a16:creationId xmlns:a16="http://schemas.microsoft.com/office/drawing/2014/main" id="{112ACAB8-60B2-C8F4-00B9-9391BFD6F084}"/>
              </a:ext>
            </a:extLst>
          </p:cNvPr>
          <p:cNvSpPr txBox="1"/>
          <p:nvPr/>
        </p:nvSpPr>
        <p:spPr>
          <a:xfrm>
            <a:off x="4610146" y="4186345"/>
            <a:ext cx="3737946" cy="415498"/>
          </a:xfrm>
          <a:prstGeom prst="rect">
            <a:avLst/>
          </a:prstGeom>
          <a:noFill/>
        </p:spPr>
        <p:txBody>
          <a:bodyPr wrap="none" rtlCol="0">
            <a:spAutoFit/>
          </a:bodyPr>
          <a:lstStyle/>
          <a:p>
            <a:r>
              <a:rPr lang="en-US" altLang="zh-TW" sz="2100" b="1" dirty="0">
                <a:solidFill>
                  <a:schemeClr val="tx2">
                    <a:lumMod val="75000"/>
                  </a:schemeClr>
                </a:solidFill>
              </a:rPr>
              <a:t>Amazing working environment  </a:t>
            </a:r>
            <a:endParaRPr lang="zh-TW" altLang="en-US" sz="2100" b="1" dirty="0">
              <a:solidFill>
                <a:schemeClr val="tx2">
                  <a:lumMod val="75000"/>
                </a:schemeClr>
              </a:solidFill>
            </a:endParaRPr>
          </a:p>
        </p:txBody>
      </p:sp>
    </p:spTree>
    <p:extLst>
      <p:ext uri="{BB962C8B-B14F-4D97-AF65-F5344CB8AC3E}">
        <p14:creationId xmlns:p14="http://schemas.microsoft.com/office/powerpoint/2010/main" val="3690753644"/>
      </p:ext>
    </p:extLst>
  </p:cSld>
  <p:clrMapOvr>
    <a:masterClrMapping/>
  </p:clrMapOvr>
  <mc:AlternateContent xmlns:mc="http://schemas.openxmlformats.org/markup-compatibility/2006">
    <mc:Choice xmlns:p14="http://schemas.microsoft.com/office/powerpoint/2010/main" Requires="p14">
      <p:transition p14:dur="0" advTm="4000"/>
    </mc:Choice>
    <mc:Fallback>
      <p:transition advTm="4000"/>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4256249" y="894145"/>
            <a:ext cx="4300728" cy="4300728"/>
          </a:xfrm>
          <a:prstGeom prst="rect">
            <a:avLst/>
          </a:prstGeom>
        </p:spPr>
      </p:pic>
      <p:sp>
        <p:nvSpPr>
          <p:cNvPr id="7" name="文本框 6"/>
          <p:cNvSpPr txBox="1"/>
          <p:nvPr/>
        </p:nvSpPr>
        <p:spPr>
          <a:xfrm>
            <a:off x="2606676" y="4593864"/>
            <a:ext cx="7437090" cy="830997"/>
          </a:xfrm>
          <a:prstGeom prst="rect">
            <a:avLst/>
          </a:prstGeom>
          <a:noFill/>
        </p:spPr>
        <p:txBody>
          <a:bodyPr wrap="square" rtlCol="0">
            <a:spAutoFit/>
          </a:bodyPr>
          <a:lstStyle/>
          <a:p>
            <a:pPr algn="ctr">
              <a:defRPr/>
            </a:pPr>
            <a:r>
              <a:rPr lang="en-US" altLang="zh-TW" sz="4800" b="1" dirty="0">
                <a:solidFill>
                  <a:srgbClr val="D4E7EE"/>
                </a:solidFill>
                <a:cs typeface="+mn-ea"/>
                <a:sym typeface="+mn-lt"/>
              </a:rPr>
              <a:t>Thank you for listening</a:t>
            </a:r>
            <a:endParaRPr lang="zh-CN" altLang="en-US" sz="4800" b="1" dirty="0">
              <a:solidFill>
                <a:srgbClr val="D4E7EE"/>
              </a:solidFill>
              <a:cs typeface="+mn-ea"/>
              <a:sym typeface="+mn-lt"/>
            </a:endParaRPr>
          </a:p>
        </p:txBody>
      </p:sp>
      <p:sp>
        <p:nvSpPr>
          <p:cNvPr id="8" name="文本框 7"/>
          <p:cNvSpPr txBox="1"/>
          <p:nvPr/>
        </p:nvSpPr>
        <p:spPr>
          <a:xfrm>
            <a:off x="3347185" y="5346581"/>
            <a:ext cx="5956072" cy="416717"/>
          </a:xfrm>
          <a:prstGeom prst="rect">
            <a:avLst/>
          </a:prstGeom>
          <a:noFill/>
        </p:spPr>
        <p:txBody>
          <a:bodyPr wrap="square" rtlCol="0">
            <a:spAutoFit/>
          </a:bodyPr>
          <a:lstStyle/>
          <a:p>
            <a:pPr algn="ctr"/>
            <a:r>
              <a:rPr lang="en-US" altLang="zh-CN" sz="2110" dirty="0">
                <a:solidFill>
                  <a:srgbClr val="D4E7EE"/>
                </a:solidFill>
                <a:effectLst>
                  <a:outerShdw blurRad="38100" dist="38100" dir="2700000" algn="tl">
                    <a:srgbClr val="000000">
                      <a:alpha val="43137"/>
                    </a:srgbClr>
                  </a:outerShdw>
                </a:effectLst>
                <a:cs typeface="+mn-ea"/>
                <a:sym typeface="+mn-lt"/>
              </a:rPr>
              <a:t>More than I can see Beyond imagination</a:t>
            </a:r>
            <a:endParaRPr lang="zh-CN" altLang="en-US" sz="2110" dirty="0">
              <a:solidFill>
                <a:srgbClr val="D4E7EE"/>
              </a:solidFill>
              <a:effectLst>
                <a:outerShdw blurRad="38100" dist="38100" dir="2700000" algn="tl">
                  <a:srgbClr val="000000">
                    <a:alpha val="43137"/>
                  </a:srgbClr>
                </a:outerShdw>
              </a:effectLst>
              <a:cs typeface="+mn-ea"/>
              <a:sym typeface="+mn-lt"/>
            </a:endParaRPr>
          </a:p>
        </p:txBody>
      </p:sp>
      <p:pic>
        <p:nvPicPr>
          <p:cNvPr id="10" name="图片 9"/>
          <p:cNvPicPr>
            <a:picLocks noChangeAspect="1"/>
          </p:cNvPicPr>
          <p:nvPr/>
        </p:nvPicPr>
        <p:blipFill rotWithShape="1">
          <a:blip r:embed="rId5" cstate="screen"/>
          <a:srcRect/>
          <a:stretch>
            <a:fillRect/>
          </a:stretch>
        </p:blipFill>
        <p:spPr>
          <a:xfrm>
            <a:off x="-1" y="456541"/>
            <a:ext cx="2969443" cy="4510632"/>
          </a:xfrm>
          <a:prstGeom prst="rect">
            <a:avLst/>
          </a:prstGeom>
        </p:spPr>
      </p:pic>
      <p:pic>
        <p:nvPicPr>
          <p:cNvPr id="11" name="图片 10"/>
          <p:cNvPicPr>
            <a:picLocks noChangeAspect="1"/>
          </p:cNvPicPr>
          <p:nvPr/>
        </p:nvPicPr>
        <p:blipFill rotWithShape="1">
          <a:blip r:embed="rId6" cstate="screen"/>
          <a:srcRect/>
          <a:stretch>
            <a:fillRect/>
          </a:stretch>
        </p:blipFill>
        <p:spPr>
          <a:xfrm>
            <a:off x="9700005" y="1613855"/>
            <a:ext cx="3183696" cy="4764766"/>
          </a:xfrm>
          <a:prstGeom prst="rect">
            <a:avLst/>
          </a:prstGeom>
        </p:spPr>
      </p:pic>
      <p:sp>
        <p:nvSpPr>
          <p:cNvPr id="2" name="文本框 6">
            <a:extLst>
              <a:ext uri="{FF2B5EF4-FFF2-40B4-BE49-F238E27FC236}">
                <a16:creationId xmlns:a16="http://schemas.microsoft.com/office/drawing/2014/main" id="{4A75AB76-811B-6FFB-80AE-47F706AB5874}"/>
              </a:ext>
            </a:extLst>
          </p:cNvPr>
          <p:cNvSpPr txBox="1"/>
          <p:nvPr/>
        </p:nvSpPr>
        <p:spPr>
          <a:xfrm>
            <a:off x="4723655" y="2487684"/>
            <a:ext cx="3274459" cy="830997"/>
          </a:xfrm>
          <a:prstGeom prst="rect">
            <a:avLst/>
          </a:prstGeom>
          <a:noFill/>
        </p:spPr>
        <p:txBody>
          <a:bodyPr wrap="square" rtlCol="0">
            <a:spAutoFit/>
          </a:bodyPr>
          <a:lstStyle/>
          <a:p>
            <a:pPr algn="ctr">
              <a:defRPr/>
            </a:pPr>
            <a:r>
              <a:rPr lang="en-US" altLang="zh-TW" sz="4800" b="1" dirty="0">
                <a:solidFill>
                  <a:srgbClr val="D4E7EE"/>
                </a:solidFill>
                <a:cs typeface="+mn-ea"/>
                <a:sym typeface="+mn-lt"/>
              </a:rPr>
              <a:t>The End</a:t>
            </a:r>
            <a:endParaRPr lang="zh-CN" altLang="en-US" sz="4800" b="1" dirty="0">
              <a:solidFill>
                <a:srgbClr val="D4E7EE"/>
              </a:solidFill>
              <a:cs typeface="+mn-ea"/>
              <a:sym typeface="+mn-lt"/>
            </a:endParaRPr>
          </a:p>
        </p:txBody>
      </p:sp>
    </p:spTree>
    <p:extLst>
      <p:ext uri="{BB962C8B-B14F-4D97-AF65-F5344CB8AC3E}">
        <p14:creationId xmlns:p14="http://schemas.microsoft.com/office/powerpoint/2010/main" val="3127057789"/>
      </p:ext>
    </p:extLst>
  </p:cSld>
  <p:clrMapOvr>
    <a:masterClrMapping/>
  </p:clrMapOvr>
  <p:transition spd="slow" advTm="4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7"/>
                                        </p:tgtEl>
                                        <p:attrNameLst>
                                          <p:attrName>ppt_y</p:attrName>
                                        </p:attrNameLst>
                                      </p:cBhvr>
                                      <p:tavLst>
                                        <p:tav tm="0">
                                          <p:val>
                                            <p:strVal val="#ppt_y"/>
                                          </p:val>
                                        </p:tav>
                                        <p:tav tm="100000">
                                          <p:val>
                                            <p:strVal val="#ppt_y"/>
                                          </p:val>
                                        </p:tav>
                                      </p:tavLst>
                                    </p:anim>
                                    <p:anim calcmode="lin" valueType="num">
                                      <p:cBhvr>
                                        <p:cTn id="15"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7"/>
                                        </p:tgtEl>
                                      </p:cBhvr>
                                    </p:animEffect>
                                  </p:childTnLst>
                                </p:cTn>
                              </p:par>
                            </p:childTnLst>
                          </p:cTn>
                        </p:par>
                        <p:par>
                          <p:cTn id="18" fill="hold">
                            <p:stCondLst>
                              <p:cond delay="2450"/>
                            </p:stCondLst>
                            <p:childTnLst>
                              <p:par>
                                <p:cTn id="19" presetID="26" presetClass="emph" presetSubtype="0" fill="hold" grpId="1" nodeType="afterEffect">
                                  <p:stCondLst>
                                    <p:cond delay="0"/>
                                  </p:stCondLst>
                                  <p:iterate type="lt">
                                    <p:tmPct val="0"/>
                                  </p:iterate>
                                  <p:childTnLst>
                                    <p:animEffect transition="out" filter="fade">
                                      <p:cBhvr>
                                        <p:cTn id="20" dur="1000" tmFilter="0, 0; .2, .5; .8, .5; 1, 0"/>
                                        <p:tgtEl>
                                          <p:spTgt spid="7"/>
                                        </p:tgtEl>
                                      </p:cBhvr>
                                    </p:animEffect>
                                    <p:animScale>
                                      <p:cBhvr>
                                        <p:cTn id="21" dur="500" autoRev="1" fill="hold"/>
                                        <p:tgtEl>
                                          <p:spTgt spid="7"/>
                                        </p:tgtEl>
                                      </p:cBhvr>
                                      <p:by x="105000" y="105000"/>
                                    </p:animScale>
                                  </p:childTnLst>
                                </p:cTn>
                              </p:par>
                            </p:childTnLst>
                          </p:cTn>
                        </p:par>
                        <p:par>
                          <p:cTn id="22" fill="hold">
                            <p:stCondLst>
                              <p:cond delay="3450"/>
                            </p:stCondLst>
                            <p:childTnLst>
                              <p:par>
                                <p:cTn id="23" presetID="37"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900" decel="100000" fill="hold"/>
                                        <p:tgtEl>
                                          <p:spTgt spid="8"/>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29" fill="hold">
                            <p:stCondLst>
                              <p:cond delay="445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2"/>
                                        </p:tgtEl>
                                        <p:attrNameLst>
                                          <p:attrName>ppt_y</p:attrName>
                                        </p:attrNameLst>
                                      </p:cBhvr>
                                      <p:tavLst>
                                        <p:tav tm="0">
                                          <p:val>
                                            <p:strVal val="#ppt_y"/>
                                          </p:val>
                                        </p:tav>
                                        <p:tav tm="100000">
                                          <p:val>
                                            <p:strVal val="#ppt_y"/>
                                          </p:val>
                                        </p:tav>
                                      </p:tavLst>
                                    </p:anim>
                                    <p:anim calcmode="lin" valueType="num">
                                      <p:cBhvr>
                                        <p:cTn id="34"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2"/>
                                        </p:tgtEl>
                                      </p:cBhvr>
                                    </p:animEffect>
                                  </p:childTnLst>
                                </p:cTn>
                              </p:par>
                            </p:childTnLst>
                          </p:cTn>
                        </p:par>
                        <p:par>
                          <p:cTn id="37" fill="hold">
                            <p:stCondLst>
                              <p:cond delay="5200"/>
                            </p:stCondLst>
                            <p:childTnLst>
                              <p:par>
                                <p:cTn id="38" presetID="26" presetClass="emph" presetSubtype="0" fill="hold" grpId="1" nodeType="afterEffect">
                                  <p:stCondLst>
                                    <p:cond delay="0"/>
                                  </p:stCondLst>
                                  <p:iterate type="lt">
                                    <p:tmPct val="0"/>
                                  </p:iterate>
                                  <p:childTnLst>
                                    <p:animEffect transition="out" filter="fade">
                                      <p:cBhvr>
                                        <p:cTn id="39" dur="1000" tmFilter="0, 0; .2, .5; .8, .5; 1, 0"/>
                                        <p:tgtEl>
                                          <p:spTgt spid="2"/>
                                        </p:tgtEl>
                                      </p:cBhvr>
                                    </p:animEffect>
                                    <p:animScale>
                                      <p:cBhvr>
                                        <p:cTn id="40" dur="5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5">
            <a:extLst>
              <a:ext uri="{FF2B5EF4-FFF2-40B4-BE49-F238E27FC236}">
                <a16:creationId xmlns:a16="http://schemas.microsoft.com/office/drawing/2014/main" id="{76B8657C-3E1D-05CE-4424-441FE8F3FD6C}"/>
              </a:ext>
            </a:extLst>
          </p:cNvPr>
          <p:cNvSpPr/>
          <p:nvPr/>
        </p:nvSpPr>
        <p:spPr>
          <a:xfrm>
            <a:off x="8477256" y="3302893"/>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5" name="Freeform 44">
            <a:extLst>
              <a:ext uri="{FF2B5EF4-FFF2-40B4-BE49-F238E27FC236}">
                <a16:creationId xmlns:a16="http://schemas.microsoft.com/office/drawing/2014/main" id="{C86AC0DC-91B1-A85B-6E8E-06DD9C3F52C9}"/>
              </a:ext>
            </a:extLst>
          </p:cNvPr>
          <p:cNvSpPr/>
          <p:nvPr/>
        </p:nvSpPr>
        <p:spPr>
          <a:xfrm>
            <a:off x="3989395" y="3302893"/>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6" name="Freeform 41">
            <a:extLst>
              <a:ext uri="{FF2B5EF4-FFF2-40B4-BE49-F238E27FC236}">
                <a16:creationId xmlns:a16="http://schemas.microsoft.com/office/drawing/2014/main" id="{DF1937DF-C060-5757-7C6F-0393A9E77400}"/>
              </a:ext>
            </a:extLst>
          </p:cNvPr>
          <p:cNvSpPr/>
          <p:nvPr/>
        </p:nvSpPr>
        <p:spPr>
          <a:xfrm flipV="1">
            <a:off x="6233325" y="2021657"/>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18" name="Freeform 40">
            <a:extLst>
              <a:ext uri="{FF2B5EF4-FFF2-40B4-BE49-F238E27FC236}">
                <a16:creationId xmlns:a16="http://schemas.microsoft.com/office/drawing/2014/main" id="{96F1762C-1A3F-A463-2D93-5F75A5AB04DA}"/>
              </a:ext>
            </a:extLst>
          </p:cNvPr>
          <p:cNvSpPr/>
          <p:nvPr/>
        </p:nvSpPr>
        <p:spPr>
          <a:xfrm flipV="1">
            <a:off x="1745464" y="2021657"/>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19" name="Freeform 42">
            <a:extLst>
              <a:ext uri="{FF2B5EF4-FFF2-40B4-BE49-F238E27FC236}">
                <a16:creationId xmlns:a16="http://schemas.microsoft.com/office/drawing/2014/main" id="{157C8574-37C0-65A7-525E-29F185582884}"/>
              </a:ext>
            </a:extLst>
          </p:cNvPr>
          <p:cNvSpPr/>
          <p:nvPr/>
        </p:nvSpPr>
        <p:spPr>
          <a:xfrm>
            <a:off x="1745464" y="3302893"/>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0" name="Freeform 48">
            <a:extLst>
              <a:ext uri="{FF2B5EF4-FFF2-40B4-BE49-F238E27FC236}">
                <a16:creationId xmlns:a16="http://schemas.microsoft.com/office/drawing/2014/main" id="{5D13B360-D0A0-8B6C-F9A2-8711CC127541}"/>
              </a:ext>
            </a:extLst>
          </p:cNvPr>
          <p:cNvSpPr/>
          <p:nvPr/>
        </p:nvSpPr>
        <p:spPr>
          <a:xfrm>
            <a:off x="6233325" y="3302893"/>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1" name="Freeform 69">
            <a:extLst>
              <a:ext uri="{FF2B5EF4-FFF2-40B4-BE49-F238E27FC236}">
                <a16:creationId xmlns:a16="http://schemas.microsoft.com/office/drawing/2014/main" id="{33B3F254-675A-5773-D58B-8D0D8A237E5B}"/>
              </a:ext>
            </a:extLst>
          </p:cNvPr>
          <p:cNvSpPr/>
          <p:nvPr/>
        </p:nvSpPr>
        <p:spPr>
          <a:xfrm flipV="1">
            <a:off x="3989395" y="2021657"/>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2" name="Freeform 70">
            <a:extLst>
              <a:ext uri="{FF2B5EF4-FFF2-40B4-BE49-F238E27FC236}">
                <a16:creationId xmlns:a16="http://schemas.microsoft.com/office/drawing/2014/main" id="{58F1762C-D97C-6A74-7463-86789C8A4A62}"/>
              </a:ext>
            </a:extLst>
          </p:cNvPr>
          <p:cNvSpPr/>
          <p:nvPr/>
        </p:nvSpPr>
        <p:spPr>
          <a:xfrm flipV="1">
            <a:off x="8477256" y="2021657"/>
            <a:ext cx="2572600" cy="1281236"/>
          </a:xfrm>
          <a:custGeom>
            <a:avLst/>
            <a:gdLst>
              <a:gd name="connsiteX0" fmla="*/ 0 w 2223735"/>
              <a:gd name="connsiteY0" fmla="*/ 0 h 1107346"/>
              <a:gd name="connsiteX1" fmla="*/ 280086 w 2223735"/>
              <a:gd name="connsiteY1" fmla="*/ 0 h 1107346"/>
              <a:gd name="connsiteX2" fmla="*/ 284141 w 2223735"/>
              <a:gd name="connsiteY2" fmla="*/ 80308 h 1107346"/>
              <a:gd name="connsiteX3" fmla="*/ 1111867 w 2223735"/>
              <a:gd name="connsiteY3" fmla="*/ 827260 h 1107346"/>
              <a:gd name="connsiteX4" fmla="*/ 1939593 w 2223735"/>
              <a:gd name="connsiteY4" fmla="*/ 80308 h 1107346"/>
              <a:gd name="connsiteX5" fmla="*/ 1943649 w 2223735"/>
              <a:gd name="connsiteY5" fmla="*/ 0 h 1107346"/>
              <a:gd name="connsiteX6" fmla="*/ 2223735 w 2223735"/>
              <a:gd name="connsiteY6" fmla="*/ 0 h 1107346"/>
              <a:gd name="connsiteX7" fmla="*/ 2218233 w 2223735"/>
              <a:gd name="connsiteY7" fmla="*/ 108945 h 1107346"/>
              <a:gd name="connsiteX8" fmla="*/ 1111867 w 2223735"/>
              <a:gd name="connsiteY8" fmla="*/ 1107346 h 1107346"/>
              <a:gd name="connsiteX9" fmla="*/ 5501 w 2223735"/>
              <a:gd name="connsiteY9" fmla="*/ 108945 h 1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3735" h="1107346">
                <a:moveTo>
                  <a:pt x="0" y="0"/>
                </a:moveTo>
                <a:lnTo>
                  <a:pt x="280086" y="0"/>
                </a:lnTo>
                <a:lnTo>
                  <a:pt x="284141" y="80308"/>
                </a:lnTo>
                <a:cubicBezTo>
                  <a:pt x="326749" y="499860"/>
                  <a:pt x="681074" y="827260"/>
                  <a:pt x="1111867" y="827260"/>
                </a:cubicBezTo>
                <a:cubicBezTo>
                  <a:pt x="1542661" y="827260"/>
                  <a:pt x="1896986" y="499860"/>
                  <a:pt x="1939593" y="80308"/>
                </a:cubicBezTo>
                <a:lnTo>
                  <a:pt x="1943649" y="0"/>
                </a:lnTo>
                <a:lnTo>
                  <a:pt x="2223735" y="0"/>
                </a:lnTo>
                <a:lnTo>
                  <a:pt x="2218233" y="108945"/>
                </a:lnTo>
                <a:cubicBezTo>
                  <a:pt x="2161282" y="669732"/>
                  <a:pt x="1687680" y="1107346"/>
                  <a:pt x="1111867" y="1107346"/>
                </a:cubicBezTo>
                <a:cubicBezTo>
                  <a:pt x="536055" y="1107346"/>
                  <a:pt x="62452" y="669732"/>
                  <a:pt x="5501" y="1089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23" name="Oval 74">
            <a:extLst>
              <a:ext uri="{FF2B5EF4-FFF2-40B4-BE49-F238E27FC236}">
                <a16:creationId xmlns:a16="http://schemas.microsoft.com/office/drawing/2014/main" id="{DF150B95-ED0F-5BD6-0C59-1A27F0FD7E95}"/>
              </a:ext>
            </a:extLst>
          </p:cNvPr>
          <p:cNvSpPr>
            <a:spLocks noChangeAspect="1"/>
          </p:cNvSpPr>
          <p:nvPr/>
        </p:nvSpPr>
        <p:spPr>
          <a:xfrm>
            <a:off x="2546525" y="2811914"/>
            <a:ext cx="967218" cy="9673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dirty="0">
              <a:solidFill>
                <a:schemeClr val="bg1"/>
              </a:solidFill>
              <a:cs typeface="+mn-ea"/>
              <a:sym typeface="+mn-lt"/>
            </a:endParaRPr>
          </a:p>
        </p:txBody>
      </p:sp>
      <p:sp>
        <p:nvSpPr>
          <p:cNvPr id="24" name="Oval 75">
            <a:extLst>
              <a:ext uri="{FF2B5EF4-FFF2-40B4-BE49-F238E27FC236}">
                <a16:creationId xmlns:a16="http://schemas.microsoft.com/office/drawing/2014/main" id="{5E33DFE0-7BFE-884B-D66C-1823B2E15D92}"/>
              </a:ext>
            </a:extLst>
          </p:cNvPr>
          <p:cNvSpPr>
            <a:spLocks noChangeAspect="1"/>
          </p:cNvSpPr>
          <p:nvPr/>
        </p:nvSpPr>
        <p:spPr>
          <a:xfrm>
            <a:off x="4799830" y="2811914"/>
            <a:ext cx="967218" cy="967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sz="2400" dirty="0">
              <a:cs typeface="+mn-ea"/>
              <a:sym typeface="+mn-lt"/>
            </a:endParaRPr>
          </a:p>
        </p:txBody>
      </p:sp>
      <p:sp>
        <p:nvSpPr>
          <p:cNvPr id="25" name="Oval 76">
            <a:extLst>
              <a:ext uri="{FF2B5EF4-FFF2-40B4-BE49-F238E27FC236}">
                <a16:creationId xmlns:a16="http://schemas.microsoft.com/office/drawing/2014/main" id="{70D0045F-CDD5-0050-7127-60997083AA99}"/>
              </a:ext>
            </a:extLst>
          </p:cNvPr>
          <p:cNvSpPr>
            <a:spLocks noChangeAspect="1"/>
          </p:cNvSpPr>
          <p:nvPr/>
        </p:nvSpPr>
        <p:spPr>
          <a:xfrm>
            <a:off x="7028271" y="2811914"/>
            <a:ext cx="967218" cy="96734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dirty="0">
              <a:solidFill>
                <a:schemeClr val="bg1"/>
              </a:solidFill>
              <a:cs typeface="+mn-ea"/>
              <a:sym typeface="+mn-lt"/>
            </a:endParaRPr>
          </a:p>
        </p:txBody>
      </p:sp>
      <p:sp>
        <p:nvSpPr>
          <p:cNvPr id="26" name="Oval 77">
            <a:extLst>
              <a:ext uri="{FF2B5EF4-FFF2-40B4-BE49-F238E27FC236}">
                <a16:creationId xmlns:a16="http://schemas.microsoft.com/office/drawing/2014/main" id="{ED74FD92-037B-8B48-9CEC-BA26D7889C55}"/>
              </a:ext>
            </a:extLst>
          </p:cNvPr>
          <p:cNvSpPr>
            <a:spLocks noChangeAspect="1"/>
          </p:cNvSpPr>
          <p:nvPr/>
        </p:nvSpPr>
        <p:spPr>
          <a:xfrm>
            <a:off x="9288867" y="2811914"/>
            <a:ext cx="967218" cy="96734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sz="2400" dirty="0">
              <a:cs typeface="+mn-ea"/>
              <a:sym typeface="+mn-lt"/>
            </a:endParaRPr>
          </a:p>
        </p:txBody>
      </p:sp>
      <p:sp>
        <p:nvSpPr>
          <p:cNvPr id="27" name="Text Placeholder 32">
            <a:extLst>
              <a:ext uri="{FF2B5EF4-FFF2-40B4-BE49-F238E27FC236}">
                <a16:creationId xmlns:a16="http://schemas.microsoft.com/office/drawing/2014/main" id="{CEE4F44F-7364-51E2-82EA-954D1830BED1}"/>
              </a:ext>
            </a:extLst>
          </p:cNvPr>
          <p:cNvSpPr txBox="1"/>
          <p:nvPr/>
        </p:nvSpPr>
        <p:spPr>
          <a:xfrm>
            <a:off x="1903043" y="5228697"/>
            <a:ext cx="2086352" cy="78169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US" altLang="zh-TW" sz="1000" dirty="0">
                <a:solidFill>
                  <a:srgbClr val="7F7F7F"/>
                </a:solidFill>
                <a:latin typeface="+mn-lt"/>
                <a:cs typeface="+mn-ea"/>
                <a:sym typeface="+mn-lt"/>
              </a:rPr>
              <a:t>semiconductor manufacturing process</a:t>
            </a:r>
            <a:endParaRPr lang="zh-CN" altLang="en-US" sz="1000" dirty="0">
              <a:solidFill>
                <a:srgbClr val="7F7F7F"/>
              </a:solidFill>
              <a:latin typeface="+mn-lt"/>
              <a:cs typeface="+mn-ea"/>
              <a:sym typeface="+mn-lt"/>
            </a:endParaRPr>
          </a:p>
        </p:txBody>
      </p:sp>
      <p:sp>
        <p:nvSpPr>
          <p:cNvPr id="28" name="Text Placeholder 33">
            <a:extLst>
              <a:ext uri="{FF2B5EF4-FFF2-40B4-BE49-F238E27FC236}">
                <a16:creationId xmlns:a16="http://schemas.microsoft.com/office/drawing/2014/main" id="{40953547-EF94-3270-EF11-B977A5E41E60}"/>
              </a:ext>
            </a:extLst>
          </p:cNvPr>
          <p:cNvSpPr txBox="1"/>
          <p:nvPr/>
        </p:nvSpPr>
        <p:spPr>
          <a:xfrm>
            <a:off x="2040302" y="4895604"/>
            <a:ext cx="1650123"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altLang="zh-TW" sz="1600" b="1" dirty="0">
                <a:solidFill>
                  <a:schemeClr val="accent1"/>
                </a:solidFill>
                <a:latin typeface="+mn-lt"/>
                <a:cs typeface="+mn-ea"/>
                <a:sym typeface="+mn-lt"/>
              </a:rPr>
              <a:t>Five major process</a:t>
            </a:r>
            <a:endParaRPr lang="en-AU" sz="1600" dirty="0">
              <a:solidFill>
                <a:schemeClr val="accent1"/>
              </a:solidFill>
              <a:latin typeface="+mn-lt"/>
              <a:cs typeface="+mn-ea"/>
              <a:sym typeface="+mn-lt"/>
            </a:endParaRPr>
          </a:p>
        </p:txBody>
      </p:sp>
      <p:sp>
        <p:nvSpPr>
          <p:cNvPr id="29" name="Text Placeholder 32">
            <a:extLst>
              <a:ext uri="{FF2B5EF4-FFF2-40B4-BE49-F238E27FC236}">
                <a16:creationId xmlns:a16="http://schemas.microsoft.com/office/drawing/2014/main" id="{DC22666B-EBC2-8A1B-3DD4-07269503256F}"/>
              </a:ext>
            </a:extLst>
          </p:cNvPr>
          <p:cNvSpPr txBox="1"/>
          <p:nvPr/>
        </p:nvSpPr>
        <p:spPr>
          <a:xfrm>
            <a:off x="4179547" y="5219926"/>
            <a:ext cx="2207784" cy="80539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US" altLang="zh-TW" sz="1000" dirty="0">
                <a:solidFill>
                  <a:srgbClr val="7F7F7F"/>
                </a:solidFill>
                <a:latin typeface="+mn-lt"/>
                <a:cs typeface="+mn-ea"/>
                <a:sym typeface="+mn-lt"/>
              </a:rPr>
              <a:t>etching manufacturing, PM safety protection</a:t>
            </a:r>
            <a:endParaRPr lang="zh-CN" altLang="en-US" sz="1000" dirty="0">
              <a:solidFill>
                <a:srgbClr val="7F7F7F"/>
              </a:solidFill>
              <a:latin typeface="+mn-lt"/>
              <a:cs typeface="+mn-ea"/>
              <a:sym typeface="+mn-lt"/>
            </a:endParaRPr>
          </a:p>
        </p:txBody>
      </p:sp>
      <p:sp>
        <p:nvSpPr>
          <p:cNvPr id="30" name="Text Placeholder 33">
            <a:extLst>
              <a:ext uri="{FF2B5EF4-FFF2-40B4-BE49-F238E27FC236}">
                <a16:creationId xmlns:a16="http://schemas.microsoft.com/office/drawing/2014/main" id="{5290034F-50C4-663E-A6AB-6A0CAF51BB14}"/>
              </a:ext>
            </a:extLst>
          </p:cNvPr>
          <p:cNvSpPr txBox="1"/>
          <p:nvPr/>
        </p:nvSpPr>
        <p:spPr>
          <a:xfrm>
            <a:off x="3639311" y="4901062"/>
            <a:ext cx="3245830" cy="34256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defTabSz="963930">
              <a:buNone/>
              <a:defRPr/>
            </a:pPr>
            <a:r>
              <a:rPr lang="en-US" altLang="zh-TW" sz="1600" b="1" dirty="0">
                <a:solidFill>
                  <a:schemeClr val="bg2">
                    <a:lumMod val="50000"/>
                  </a:schemeClr>
                </a:solidFill>
                <a:cs typeface="+mn-ea"/>
                <a:sym typeface="+mn-lt"/>
              </a:rPr>
              <a:t>Etching Department</a:t>
            </a:r>
            <a:r>
              <a:rPr lang="zh-TW" altLang="en-US" sz="1600" b="1" dirty="0">
                <a:solidFill>
                  <a:schemeClr val="bg2">
                    <a:lumMod val="50000"/>
                  </a:schemeClr>
                </a:solidFill>
                <a:cs typeface="+mn-ea"/>
                <a:sym typeface="+mn-lt"/>
              </a:rPr>
              <a:t> </a:t>
            </a:r>
            <a:r>
              <a:rPr lang="en-US" altLang="zh-TW" sz="1600" b="1" dirty="0">
                <a:solidFill>
                  <a:schemeClr val="bg2">
                    <a:lumMod val="50000"/>
                  </a:schemeClr>
                </a:solidFill>
                <a:cs typeface="+mn-ea"/>
                <a:sym typeface="+mn-lt"/>
              </a:rPr>
              <a:t>Introduction</a:t>
            </a:r>
            <a:endParaRPr lang="zh-CN" altLang="en-US" sz="1600" b="1" dirty="0">
              <a:solidFill>
                <a:schemeClr val="bg2">
                  <a:lumMod val="50000"/>
                </a:schemeClr>
              </a:solidFill>
              <a:cs typeface="+mn-ea"/>
              <a:sym typeface="+mn-lt"/>
            </a:endParaRPr>
          </a:p>
        </p:txBody>
      </p:sp>
      <p:sp>
        <p:nvSpPr>
          <p:cNvPr id="31" name="Text Placeholder 32">
            <a:extLst>
              <a:ext uri="{FF2B5EF4-FFF2-40B4-BE49-F238E27FC236}">
                <a16:creationId xmlns:a16="http://schemas.microsoft.com/office/drawing/2014/main" id="{5AA2588E-E244-CDE0-B564-E1FF9A6E904D}"/>
              </a:ext>
            </a:extLst>
          </p:cNvPr>
          <p:cNvSpPr txBox="1"/>
          <p:nvPr/>
        </p:nvSpPr>
        <p:spPr>
          <a:xfrm>
            <a:off x="6826128" y="5395929"/>
            <a:ext cx="2193063" cy="78169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US" altLang="zh-TW" sz="1000" dirty="0">
                <a:solidFill>
                  <a:srgbClr val="7F7F7F"/>
                </a:solidFill>
                <a:latin typeface="+mn-lt"/>
                <a:cs typeface="+mn-ea"/>
                <a:sym typeface="+mn-lt"/>
              </a:rPr>
              <a:t>list Parts preliminary introduction</a:t>
            </a:r>
            <a:endParaRPr lang="zh-CN" altLang="en-US" sz="1000" dirty="0">
              <a:solidFill>
                <a:srgbClr val="7F7F7F"/>
              </a:solidFill>
              <a:latin typeface="+mn-lt"/>
              <a:cs typeface="+mn-ea"/>
              <a:sym typeface="+mn-lt"/>
            </a:endParaRPr>
          </a:p>
        </p:txBody>
      </p:sp>
      <p:sp>
        <p:nvSpPr>
          <p:cNvPr id="87" name="Text Placeholder 33">
            <a:extLst>
              <a:ext uri="{FF2B5EF4-FFF2-40B4-BE49-F238E27FC236}">
                <a16:creationId xmlns:a16="http://schemas.microsoft.com/office/drawing/2014/main" id="{B1D4A361-DE3D-7540-175C-67A625992202}"/>
              </a:ext>
            </a:extLst>
          </p:cNvPr>
          <p:cNvSpPr txBox="1"/>
          <p:nvPr/>
        </p:nvSpPr>
        <p:spPr>
          <a:xfrm>
            <a:off x="6792034" y="4912911"/>
            <a:ext cx="2261250"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altLang="zh-TW" sz="1600" b="1" dirty="0">
                <a:solidFill>
                  <a:schemeClr val="accent5"/>
                </a:solidFill>
                <a:latin typeface="+mn-lt"/>
                <a:cs typeface="+mn-ea"/>
                <a:sym typeface="+mn-lt"/>
              </a:rPr>
              <a:t>Machine introduction and related accessories</a:t>
            </a:r>
            <a:endParaRPr lang="en-AU" sz="1600" dirty="0">
              <a:solidFill>
                <a:schemeClr val="accent5"/>
              </a:solidFill>
              <a:latin typeface="+mn-lt"/>
              <a:cs typeface="+mn-ea"/>
              <a:sym typeface="+mn-lt"/>
            </a:endParaRPr>
          </a:p>
        </p:txBody>
      </p:sp>
      <p:sp>
        <p:nvSpPr>
          <p:cNvPr id="88" name="Text Placeholder 32">
            <a:extLst>
              <a:ext uri="{FF2B5EF4-FFF2-40B4-BE49-F238E27FC236}">
                <a16:creationId xmlns:a16="http://schemas.microsoft.com/office/drawing/2014/main" id="{53791782-A808-B57D-AA76-8323E0F2C744}"/>
              </a:ext>
            </a:extLst>
          </p:cNvPr>
          <p:cNvSpPr txBox="1"/>
          <p:nvPr/>
        </p:nvSpPr>
        <p:spPr>
          <a:xfrm>
            <a:off x="9144525" y="5268564"/>
            <a:ext cx="2041167" cy="78169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US" altLang="zh-TW" sz="1000" dirty="0">
                <a:solidFill>
                  <a:srgbClr val="7F7F7F"/>
                </a:solidFill>
                <a:latin typeface="+mn-lt"/>
                <a:cs typeface="+mn-ea"/>
                <a:sym typeface="+mn-lt"/>
              </a:rPr>
              <a:t>Evaluate machine materials and try to reduce Cost</a:t>
            </a:r>
            <a:endParaRPr lang="zh-CN" altLang="en-US" sz="1000" dirty="0">
              <a:solidFill>
                <a:srgbClr val="7F7F7F"/>
              </a:solidFill>
              <a:latin typeface="+mn-lt"/>
              <a:cs typeface="+mn-ea"/>
              <a:sym typeface="+mn-lt"/>
            </a:endParaRPr>
          </a:p>
        </p:txBody>
      </p:sp>
      <p:sp>
        <p:nvSpPr>
          <p:cNvPr id="89" name="Text Placeholder 33">
            <a:extLst>
              <a:ext uri="{FF2B5EF4-FFF2-40B4-BE49-F238E27FC236}">
                <a16:creationId xmlns:a16="http://schemas.microsoft.com/office/drawing/2014/main" id="{53782728-63A9-38F8-3C8E-394B00AFD6D7}"/>
              </a:ext>
            </a:extLst>
          </p:cNvPr>
          <p:cNvSpPr txBox="1"/>
          <p:nvPr/>
        </p:nvSpPr>
        <p:spPr>
          <a:xfrm>
            <a:off x="9239336" y="4895604"/>
            <a:ext cx="1810520"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altLang="zh-TW" sz="1600" b="1" dirty="0">
                <a:solidFill>
                  <a:schemeClr val="accent6"/>
                </a:solidFill>
                <a:latin typeface="+mn-lt"/>
                <a:cs typeface="+mn-ea"/>
                <a:sym typeface="+mn-lt"/>
              </a:rPr>
              <a:t>Life time Evaluation</a:t>
            </a:r>
            <a:endParaRPr lang="en-AU" sz="1600" dirty="0">
              <a:solidFill>
                <a:schemeClr val="accent6"/>
              </a:solidFill>
              <a:latin typeface="+mn-lt"/>
              <a:cs typeface="+mn-ea"/>
              <a:sym typeface="+mn-lt"/>
            </a:endParaRPr>
          </a:p>
        </p:txBody>
      </p:sp>
      <p:sp>
        <p:nvSpPr>
          <p:cNvPr id="90" name="Freeform 142">
            <a:extLst>
              <a:ext uri="{FF2B5EF4-FFF2-40B4-BE49-F238E27FC236}">
                <a16:creationId xmlns:a16="http://schemas.microsoft.com/office/drawing/2014/main" id="{4C0D2CDC-2F3B-FDD1-A08F-F0763A472174}"/>
              </a:ext>
            </a:extLst>
          </p:cNvPr>
          <p:cNvSpPr/>
          <p:nvPr/>
        </p:nvSpPr>
        <p:spPr bwMode="auto">
          <a:xfrm>
            <a:off x="5129564" y="3176280"/>
            <a:ext cx="292261" cy="238612"/>
          </a:xfrm>
          <a:custGeom>
            <a:avLst/>
            <a:gdLst>
              <a:gd name="T0" fmla="*/ 135 w 135"/>
              <a:gd name="T1" fmla="*/ 49 h 110"/>
              <a:gd name="T2" fmla="*/ 68 w 135"/>
              <a:gd name="T3" fmla="*/ 0 h 110"/>
              <a:gd name="T4" fmla="*/ 0 w 135"/>
              <a:gd name="T5" fmla="*/ 49 h 110"/>
              <a:gd name="T6" fmla="*/ 68 w 135"/>
              <a:gd name="T7" fmla="*/ 99 h 110"/>
              <a:gd name="T8" fmla="*/ 93 w 135"/>
              <a:gd name="T9" fmla="*/ 96 h 110"/>
              <a:gd name="T10" fmla="*/ 121 w 135"/>
              <a:gd name="T11" fmla="*/ 110 h 110"/>
              <a:gd name="T12" fmla="*/ 113 w 135"/>
              <a:gd name="T13" fmla="*/ 86 h 110"/>
              <a:gd name="T14" fmla="*/ 135 w 135"/>
              <a:gd name="T15" fmla="*/ 4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10">
                <a:moveTo>
                  <a:pt x="135" y="49"/>
                </a:moveTo>
                <a:cubicBezTo>
                  <a:pt x="135" y="22"/>
                  <a:pt x="105" y="0"/>
                  <a:pt x="68" y="0"/>
                </a:cubicBezTo>
                <a:cubicBezTo>
                  <a:pt x="30" y="0"/>
                  <a:pt x="0" y="22"/>
                  <a:pt x="0" y="49"/>
                </a:cubicBezTo>
                <a:cubicBezTo>
                  <a:pt x="0" y="77"/>
                  <a:pt x="30" y="99"/>
                  <a:pt x="68" y="99"/>
                </a:cubicBezTo>
                <a:cubicBezTo>
                  <a:pt x="76" y="99"/>
                  <a:pt x="85" y="98"/>
                  <a:pt x="93" y="96"/>
                </a:cubicBezTo>
                <a:cubicBezTo>
                  <a:pt x="95" y="95"/>
                  <a:pt x="121" y="110"/>
                  <a:pt x="121" y="110"/>
                </a:cubicBezTo>
                <a:cubicBezTo>
                  <a:pt x="113" y="86"/>
                  <a:pt x="113" y="86"/>
                  <a:pt x="113" y="86"/>
                </a:cubicBezTo>
                <a:cubicBezTo>
                  <a:pt x="126" y="77"/>
                  <a:pt x="135" y="64"/>
                  <a:pt x="135" y="49"/>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91" name="Freeform 149">
            <a:extLst>
              <a:ext uri="{FF2B5EF4-FFF2-40B4-BE49-F238E27FC236}">
                <a16:creationId xmlns:a16="http://schemas.microsoft.com/office/drawing/2014/main" id="{713B38DF-328D-99E4-E8B4-3A3B44202F60}"/>
              </a:ext>
            </a:extLst>
          </p:cNvPr>
          <p:cNvSpPr/>
          <p:nvPr/>
        </p:nvSpPr>
        <p:spPr bwMode="auto">
          <a:xfrm>
            <a:off x="7368437" y="3135440"/>
            <a:ext cx="307172" cy="30124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sp>
        <p:nvSpPr>
          <p:cNvPr id="92" name="Freeform 116">
            <a:extLst>
              <a:ext uri="{FF2B5EF4-FFF2-40B4-BE49-F238E27FC236}">
                <a16:creationId xmlns:a16="http://schemas.microsoft.com/office/drawing/2014/main" id="{E4C64BA9-7FC6-91ED-8043-C77B13D577A4}"/>
              </a:ext>
            </a:extLst>
          </p:cNvPr>
          <p:cNvSpPr>
            <a:spLocks noEditPoints="1"/>
          </p:cNvSpPr>
          <p:nvPr/>
        </p:nvSpPr>
        <p:spPr bwMode="auto">
          <a:xfrm>
            <a:off x="2865364" y="3139427"/>
            <a:ext cx="329540" cy="290808"/>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grpSp>
        <p:nvGrpSpPr>
          <p:cNvPr id="93" name="组合 28">
            <a:extLst>
              <a:ext uri="{FF2B5EF4-FFF2-40B4-BE49-F238E27FC236}">
                <a16:creationId xmlns:a16="http://schemas.microsoft.com/office/drawing/2014/main" id="{7C300DD9-2E56-291F-9DFE-3E35C571A1B5}"/>
              </a:ext>
            </a:extLst>
          </p:cNvPr>
          <p:cNvGrpSpPr/>
          <p:nvPr/>
        </p:nvGrpSpPr>
        <p:grpSpPr>
          <a:xfrm>
            <a:off x="9571175" y="3139429"/>
            <a:ext cx="402605" cy="331075"/>
            <a:chOff x="5108575" y="3992563"/>
            <a:chExt cx="428625" cy="352426"/>
          </a:xfrm>
          <a:solidFill>
            <a:schemeClr val="bg1"/>
          </a:solidFill>
        </p:grpSpPr>
        <p:sp>
          <p:nvSpPr>
            <p:cNvPr id="94" name="Freeform 223">
              <a:extLst>
                <a:ext uri="{FF2B5EF4-FFF2-40B4-BE49-F238E27FC236}">
                  <a16:creationId xmlns:a16="http://schemas.microsoft.com/office/drawing/2014/main" id="{455AF6BF-657C-529F-F730-8BDF305A4382}"/>
                </a:ext>
              </a:extLst>
            </p:cNvPr>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5" name="Freeform 224">
              <a:extLst>
                <a:ext uri="{FF2B5EF4-FFF2-40B4-BE49-F238E27FC236}">
                  <a16:creationId xmlns:a16="http://schemas.microsoft.com/office/drawing/2014/main" id="{3078F5D8-99FC-2878-3A2A-DD5FD2DD033D}"/>
                </a:ext>
              </a:extLst>
            </p:cNvPr>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6" name="Freeform 225">
              <a:extLst>
                <a:ext uri="{FF2B5EF4-FFF2-40B4-BE49-F238E27FC236}">
                  <a16:creationId xmlns:a16="http://schemas.microsoft.com/office/drawing/2014/main" id="{246E2E34-9EF4-17A4-6188-DAF38A6535E6}"/>
                </a:ext>
              </a:extLst>
            </p:cNvPr>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7" name="Freeform 226">
              <a:extLst>
                <a:ext uri="{FF2B5EF4-FFF2-40B4-BE49-F238E27FC236}">
                  <a16:creationId xmlns:a16="http://schemas.microsoft.com/office/drawing/2014/main" id="{8B9683F9-9AEA-FA14-238F-26F14E856028}"/>
                </a:ext>
              </a:extLst>
            </p:cNvPr>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8" name="Freeform 227">
              <a:extLst>
                <a:ext uri="{FF2B5EF4-FFF2-40B4-BE49-F238E27FC236}">
                  <a16:creationId xmlns:a16="http://schemas.microsoft.com/office/drawing/2014/main" id="{F2996969-B852-9E2E-8906-1072F5CCFC0C}"/>
                </a:ext>
              </a:extLst>
            </p:cNvPr>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99" name="Freeform 228">
              <a:extLst>
                <a:ext uri="{FF2B5EF4-FFF2-40B4-BE49-F238E27FC236}">
                  <a16:creationId xmlns:a16="http://schemas.microsoft.com/office/drawing/2014/main" id="{482F042D-8F1D-CBAF-8BBE-971E626E1315}"/>
                </a:ext>
              </a:extLst>
            </p:cNvPr>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nvGrpSpPr>
          <p:cNvPr id="102" name="群組 101">
            <a:extLst>
              <a:ext uri="{FF2B5EF4-FFF2-40B4-BE49-F238E27FC236}">
                <a16:creationId xmlns:a16="http://schemas.microsoft.com/office/drawing/2014/main" id="{AC97AF9D-D17B-6F51-CB3F-6E3BF4657203}"/>
              </a:ext>
            </a:extLst>
          </p:cNvPr>
          <p:cNvGrpSpPr/>
          <p:nvPr/>
        </p:nvGrpSpPr>
        <p:grpSpPr>
          <a:xfrm>
            <a:off x="219075" y="0"/>
            <a:ext cx="2040301" cy="1582172"/>
            <a:chOff x="-56205" y="-85213"/>
            <a:chExt cx="2689761" cy="2116080"/>
          </a:xfrm>
        </p:grpSpPr>
        <p:pic>
          <p:nvPicPr>
            <p:cNvPr id="100" name="图片 32">
              <a:extLst>
                <a:ext uri="{FF2B5EF4-FFF2-40B4-BE49-F238E27FC236}">
                  <a16:creationId xmlns:a16="http://schemas.microsoft.com/office/drawing/2014/main" id="{849D883F-A162-AB00-97CF-EB010816DEAB}"/>
                </a:ext>
              </a:extLst>
            </p:cNvPr>
            <p:cNvPicPr>
              <a:picLocks noChangeAspect="1"/>
            </p:cNvPicPr>
            <p:nvPr/>
          </p:nvPicPr>
          <p:blipFill rotWithShape="1">
            <a:blip r:embed="rId3" cstate="screen"/>
            <a:srcRect l="16364" t="11122" r="16196" b="17102"/>
            <a:stretch>
              <a:fillRect/>
            </a:stretch>
          </p:blipFill>
          <p:spPr>
            <a:xfrm>
              <a:off x="-56205" y="-85213"/>
              <a:ext cx="2689761" cy="2116080"/>
            </a:xfrm>
            <a:prstGeom prst="rect">
              <a:avLst/>
            </a:prstGeom>
          </p:spPr>
        </p:pic>
        <p:sp>
          <p:nvSpPr>
            <p:cNvPr id="101" name="标题 1">
              <a:extLst>
                <a:ext uri="{FF2B5EF4-FFF2-40B4-BE49-F238E27FC236}">
                  <a16:creationId xmlns:a16="http://schemas.microsoft.com/office/drawing/2014/main" id="{9A01338E-027F-0926-E986-2DB190F75665}"/>
                </a:ext>
              </a:extLst>
            </p:cNvPr>
            <p:cNvSpPr txBox="1"/>
            <p:nvPr/>
          </p:nvSpPr>
          <p:spPr>
            <a:xfrm>
              <a:off x="184801" y="593639"/>
              <a:ext cx="1999739" cy="111914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b="1" dirty="0">
                  <a:solidFill>
                    <a:srgbClr val="D4E7EE"/>
                  </a:solidFill>
                  <a:latin typeface="+mn-lt"/>
                  <a:ea typeface="+mn-ea"/>
                  <a:cs typeface="+mn-ea"/>
                  <a:sym typeface="+mn-lt"/>
                </a:rPr>
                <a:t>Outline</a:t>
              </a:r>
              <a:endParaRPr lang="zh-CN" altLang="en-US" sz="2800" b="1" dirty="0">
                <a:solidFill>
                  <a:srgbClr val="D4E7EE"/>
                </a:solidFill>
                <a:latin typeface="+mn-lt"/>
                <a:ea typeface="+mn-ea"/>
                <a:cs typeface="+mn-ea"/>
                <a:sym typeface="+mn-lt"/>
              </a:endParaRPr>
            </a:p>
          </p:txBody>
        </p:sp>
      </p:grpSp>
    </p:spTree>
    <p:extLst>
      <p:ext uri="{BB962C8B-B14F-4D97-AF65-F5344CB8AC3E}">
        <p14:creationId xmlns:p14="http://schemas.microsoft.com/office/powerpoint/2010/main" val="1233236044"/>
      </p:ext>
    </p:extLst>
  </p:cSld>
  <p:clrMapOvr>
    <a:masterClrMapping/>
  </p:clrMapOvr>
  <p:transition spd="slow" advTm="4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250"/>
                                        <p:tgtEl>
                                          <p:spTgt spid="19"/>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250"/>
                                        <p:tgtEl>
                                          <p:spTgt spid="21"/>
                                        </p:tgtEl>
                                      </p:cBhvr>
                                    </p:animEffect>
                                  </p:childTnLst>
                                </p:cTn>
                              </p:par>
                            </p:childTnLst>
                          </p:cTn>
                        </p:par>
                        <p:par>
                          <p:cTn id="25" fill="hold">
                            <p:stCondLst>
                              <p:cond delay="250"/>
                            </p:stCondLst>
                            <p:childTnLst>
                              <p:par>
                                <p:cTn id="26" presetID="10"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750"/>
                            </p:stCondLst>
                            <p:childTnLst>
                              <p:par>
                                <p:cTn id="30" presetID="10" presetClass="entr" presetSubtype="0"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par>
                          <p:cTn id="33" fill="hold">
                            <p:stCondLst>
                              <p:cond delay="1250"/>
                            </p:stCondLst>
                            <p:childTnLst>
                              <p:par>
                                <p:cTn id="34" presetID="10" presetClass="entr" presetSubtype="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left)">
                                      <p:cBhvr>
                                        <p:cTn id="41" dur="250"/>
                                        <p:tgtEl>
                                          <p:spTgt spid="20"/>
                                        </p:tgtEl>
                                      </p:cBhvr>
                                    </p:animEffect>
                                  </p:childTnLst>
                                </p:cTn>
                              </p:par>
                            </p:childTnLst>
                          </p:cTn>
                        </p:par>
                        <p:par>
                          <p:cTn id="42" fill="hold">
                            <p:stCondLst>
                              <p:cond delay="250"/>
                            </p:stCondLst>
                            <p:childTnLst>
                              <p:par>
                                <p:cTn id="43" presetID="10" presetClass="entr" presetSubtype="0"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par>
                          <p:cTn id="46" fill="hold">
                            <p:stCondLst>
                              <p:cond delay="750"/>
                            </p:stCondLst>
                            <p:childTnLst>
                              <p:par>
                                <p:cTn id="47" presetID="10" presetClass="entr" presetSubtype="0" fill="hold" grpId="0" nodeType="after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fade">
                                      <p:cBhvr>
                                        <p:cTn id="49" dur="500"/>
                                        <p:tgtEl>
                                          <p:spTgt spid="87"/>
                                        </p:tgtEl>
                                      </p:cBhvr>
                                    </p:animEffect>
                                  </p:childTnLst>
                                </p:cTn>
                              </p:par>
                            </p:childTnLst>
                          </p:cTn>
                        </p:par>
                        <p:par>
                          <p:cTn id="50" fill="hold">
                            <p:stCondLst>
                              <p:cond delay="1250"/>
                            </p:stCondLst>
                            <p:childTnLst>
                              <p:par>
                                <p:cTn id="51" presetID="10"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left)">
                                      <p:cBhvr>
                                        <p:cTn id="58" dur="250"/>
                                        <p:tgtEl>
                                          <p:spTgt spid="22"/>
                                        </p:tgtEl>
                                      </p:cBhvr>
                                    </p:animEffect>
                                  </p:childTnLst>
                                </p:cTn>
                              </p:par>
                            </p:childTnLst>
                          </p:cTn>
                        </p:par>
                        <p:par>
                          <p:cTn id="59" fill="hold">
                            <p:stCondLst>
                              <p:cond delay="250"/>
                            </p:stCondLst>
                            <p:childTnLst>
                              <p:par>
                                <p:cTn id="60" presetID="10" presetClass="entr" presetSubtype="0" fill="hold" grpId="0"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750"/>
                            </p:stCondLst>
                            <p:childTnLst>
                              <p:par>
                                <p:cTn id="64" presetID="10" presetClass="entr" presetSubtype="0" fill="hold" grpId="0" nodeType="after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fade">
                                      <p:cBhvr>
                                        <p:cTn id="66" dur="500"/>
                                        <p:tgtEl>
                                          <p:spTgt spid="89"/>
                                        </p:tgtEl>
                                      </p:cBhvr>
                                    </p:animEffect>
                                  </p:childTnLst>
                                </p:cTn>
                              </p:par>
                            </p:childTnLst>
                          </p:cTn>
                        </p:par>
                        <p:par>
                          <p:cTn id="67" fill="hold">
                            <p:stCondLst>
                              <p:cond delay="1250"/>
                            </p:stCondLst>
                            <p:childTnLst>
                              <p:par>
                                <p:cTn id="68" presetID="10" presetClass="entr" presetSubtype="0" fill="hold" grpId="0" nodeType="after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fade">
                                      <p:cBhvr>
                                        <p:cTn id="70" dur="500"/>
                                        <p:tgtEl>
                                          <p:spTgt spid="8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fade">
                                      <p:cBhvr>
                                        <p:cTn id="78" dur="500"/>
                                        <p:tgtEl>
                                          <p:spTgt spid="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fade">
                                      <p:cBhvr>
                                        <p:cTn id="8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p:bldP spid="28" grpId="0"/>
      <p:bldP spid="29" grpId="0"/>
      <p:bldP spid="30" grpId="0"/>
      <p:bldP spid="31" grpId="0"/>
      <p:bldP spid="87" grpId="0"/>
      <p:bldP spid="88" grpId="0"/>
      <p:bldP spid="89"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4256249" y="894145"/>
            <a:ext cx="4300728" cy="4300728"/>
          </a:xfrm>
          <a:prstGeom prst="rect">
            <a:avLst/>
          </a:prstGeom>
        </p:spPr>
      </p:pic>
      <p:sp>
        <p:nvSpPr>
          <p:cNvPr id="6" name="文本框 5"/>
          <p:cNvSpPr txBox="1"/>
          <p:nvPr/>
        </p:nvSpPr>
        <p:spPr>
          <a:xfrm>
            <a:off x="5344172" y="2225866"/>
            <a:ext cx="2124883" cy="1389739"/>
          </a:xfrm>
          <a:prstGeom prst="rect">
            <a:avLst/>
          </a:prstGeom>
          <a:noFill/>
        </p:spPr>
        <p:txBody>
          <a:bodyPr wrap="square" lIns="0" tIns="0" bIns="72000" rtlCol="0">
            <a:spAutoFit/>
          </a:bodyPr>
          <a:lstStyle/>
          <a:p>
            <a:pPr algn="ctr"/>
            <a:r>
              <a:rPr lang="en-US" altLang="zh-CN" sz="8430" b="1" dirty="0">
                <a:solidFill>
                  <a:srgbClr val="D4E7EE"/>
                </a:solidFill>
                <a:effectLst>
                  <a:outerShdw blurRad="38100" dist="38100" dir="2700000" algn="tl">
                    <a:srgbClr val="000000">
                      <a:alpha val="43137"/>
                    </a:srgbClr>
                  </a:outerShdw>
                </a:effectLst>
                <a:cs typeface="+mn-ea"/>
                <a:sym typeface="+mn-lt"/>
              </a:rPr>
              <a:t>01</a:t>
            </a:r>
            <a:endParaRPr lang="zh-CN" altLang="en-US" sz="8430" b="1" dirty="0">
              <a:solidFill>
                <a:srgbClr val="D4E7EE"/>
              </a:solidFill>
              <a:effectLst>
                <a:outerShdw blurRad="38100" dist="38100" dir="2700000" algn="tl">
                  <a:srgbClr val="000000">
                    <a:alpha val="43137"/>
                  </a:srgbClr>
                </a:outerShdw>
              </a:effectLst>
              <a:cs typeface="+mn-ea"/>
              <a:sym typeface="+mn-lt"/>
            </a:endParaRPr>
          </a:p>
        </p:txBody>
      </p:sp>
      <p:sp>
        <p:nvSpPr>
          <p:cNvPr id="7" name="文本框 6"/>
          <p:cNvSpPr txBox="1"/>
          <p:nvPr/>
        </p:nvSpPr>
        <p:spPr>
          <a:xfrm>
            <a:off x="2688068" y="4593864"/>
            <a:ext cx="7437090" cy="805926"/>
          </a:xfrm>
          <a:prstGeom prst="rect">
            <a:avLst/>
          </a:prstGeom>
          <a:noFill/>
        </p:spPr>
        <p:txBody>
          <a:bodyPr wrap="square" rtlCol="0">
            <a:spAutoFit/>
          </a:bodyPr>
          <a:lstStyle/>
          <a:p>
            <a:pPr algn="ctr"/>
            <a:r>
              <a:rPr lang="en-US" altLang="zh-CN" sz="4635" b="1" dirty="0">
                <a:solidFill>
                  <a:srgbClr val="D4E7EE"/>
                </a:solidFill>
                <a:effectLst>
                  <a:outerShdw blurRad="38100" dist="38100" dir="2700000" algn="tl">
                    <a:srgbClr val="000000">
                      <a:alpha val="43137"/>
                    </a:srgbClr>
                  </a:outerShdw>
                </a:effectLst>
                <a:cs typeface="+mn-ea"/>
                <a:sym typeface="+mn-lt"/>
              </a:rPr>
              <a:t>Five Major Process</a:t>
            </a:r>
            <a:endParaRPr lang="zh-CN" altLang="en-US" sz="4635" b="1" dirty="0">
              <a:solidFill>
                <a:srgbClr val="D4E7EE"/>
              </a:solidFill>
              <a:effectLst>
                <a:outerShdw blurRad="38100" dist="38100" dir="2700000" algn="tl">
                  <a:srgbClr val="000000">
                    <a:alpha val="43137"/>
                  </a:srgbClr>
                </a:outerShdw>
              </a:effectLst>
              <a:cs typeface="+mn-ea"/>
              <a:sym typeface="+mn-lt"/>
            </a:endParaRPr>
          </a:p>
        </p:txBody>
      </p:sp>
      <p:sp>
        <p:nvSpPr>
          <p:cNvPr id="8" name="文本框 7"/>
          <p:cNvSpPr txBox="1"/>
          <p:nvPr/>
        </p:nvSpPr>
        <p:spPr>
          <a:xfrm>
            <a:off x="3469980" y="5346581"/>
            <a:ext cx="5956072" cy="416717"/>
          </a:xfrm>
          <a:prstGeom prst="rect">
            <a:avLst/>
          </a:prstGeom>
          <a:noFill/>
        </p:spPr>
        <p:txBody>
          <a:bodyPr wrap="square" rtlCol="0">
            <a:spAutoFit/>
          </a:bodyPr>
          <a:lstStyle/>
          <a:p>
            <a:pPr algn="ctr"/>
            <a:r>
              <a:rPr lang="en-US" altLang="zh-CN" sz="2110" dirty="0">
                <a:solidFill>
                  <a:srgbClr val="D4E7EE"/>
                </a:solidFill>
                <a:effectLst>
                  <a:outerShdw blurRad="38100" dist="38100" dir="2700000" algn="tl">
                    <a:srgbClr val="000000">
                      <a:alpha val="43137"/>
                    </a:srgbClr>
                  </a:outerShdw>
                </a:effectLst>
                <a:cs typeface="+mn-ea"/>
                <a:sym typeface="+mn-lt"/>
              </a:rPr>
              <a:t>More than I can see Beyond imagination</a:t>
            </a:r>
            <a:endParaRPr lang="zh-CN" altLang="en-US" sz="2110" dirty="0">
              <a:solidFill>
                <a:srgbClr val="D4E7EE"/>
              </a:solidFill>
              <a:effectLst>
                <a:outerShdw blurRad="38100" dist="38100" dir="2700000" algn="tl">
                  <a:srgbClr val="000000">
                    <a:alpha val="43137"/>
                  </a:srgbClr>
                </a:outerShdw>
              </a:effectLst>
              <a:cs typeface="+mn-ea"/>
              <a:sym typeface="+mn-lt"/>
            </a:endParaRPr>
          </a:p>
        </p:txBody>
      </p:sp>
      <p:pic>
        <p:nvPicPr>
          <p:cNvPr id="10" name="图片 9"/>
          <p:cNvPicPr>
            <a:picLocks noChangeAspect="1"/>
          </p:cNvPicPr>
          <p:nvPr/>
        </p:nvPicPr>
        <p:blipFill rotWithShape="1">
          <a:blip r:embed="rId5" cstate="screen"/>
          <a:srcRect/>
          <a:stretch>
            <a:fillRect/>
          </a:stretch>
        </p:blipFill>
        <p:spPr>
          <a:xfrm>
            <a:off x="-1" y="456541"/>
            <a:ext cx="2969443" cy="4510632"/>
          </a:xfrm>
          <a:prstGeom prst="rect">
            <a:avLst/>
          </a:prstGeom>
        </p:spPr>
      </p:pic>
      <p:pic>
        <p:nvPicPr>
          <p:cNvPr id="11" name="图片 10"/>
          <p:cNvPicPr>
            <a:picLocks noChangeAspect="1"/>
          </p:cNvPicPr>
          <p:nvPr/>
        </p:nvPicPr>
        <p:blipFill rotWithShape="1">
          <a:blip r:embed="rId6" cstate="screen"/>
          <a:srcRect/>
          <a:stretch>
            <a:fillRect/>
          </a:stretch>
        </p:blipFill>
        <p:spPr>
          <a:xfrm>
            <a:off x="9700005" y="1613855"/>
            <a:ext cx="3183696" cy="476476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
                                        </p:tgtEl>
                                        <p:attrNameLst>
                                          <p:attrName>ppt_y</p:attrName>
                                        </p:attrNameLst>
                                      </p:cBhvr>
                                      <p:tavLst>
                                        <p:tav tm="0">
                                          <p:val>
                                            <p:strVal val="#ppt_y"/>
                                          </p:val>
                                        </p:tav>
                                        <p:tav tm="100000">
                                          <p:val>
                                            <p:strVal val="#ppt_y"/>
                                          </p:val>
                                        </p:tav>
                                      </p:tavLst>
                                    </p:anim>
                                    <p:anim calcmode="lin" valueType="num">
                                      <p:cBhvr>
                                        <p:cTn id="1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
                                        </p:tgtEl>
                                      </p:cBhvr>
                                    </p:animEffect>
                                  </p:childTnLst>
                                </p:cTn>
                              </p:par>
                            </p:childTnLst>
                          </p:cTn>
                        </p:par>
                        <p:par>
                          <p:cTn id="18" fill="hold">
                            <p:stCondLst>
                              <p:cond delay="1050"/>
                            </p:stCondLst>
                            <p:childTnLst>
                              <p:par>
                                <p:cTn id="19" presetID="26" presetClass="emph" presetSubtype="0" fill="hold" grpId="1" nodeType="afterEffect">
                                  <p:stCondLst>
                                    <p:cond delay="0"/>
                                  </p:stCondLst>
                                  <p:iterate type="lt">
                                    <p:tmPct val="0"/>
                                  </p:iterate>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par>
                          <p:cTn id="22" fill="hold">
                            <p:stCondLst>
                              <p:cond delay="155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7"/>
                                        </p:tgtEl>
                                        <p:attrNameLst>
                                          <p:attrName>ppt_y</p:attrName>
                                        </p:attrNameLst>
                                      </p:cBhvr>
                                      <p:tavLst>
                                        <p:tav tm="0">
                                          <p:val>
                                            <p:strVal val="#ppt_y"/>
                                          </p:val>
                                        </p:tav>
                                        <p:tav tm="100000">
                                          <p:val>
                                            <p:strVal val="#ppt_y"/>
                                          </p:val>
                                        </p:tav>
                                      </p:tavLst>
                                    </p:anim>
                                    <p:anim calcmode="lin" valueType="num">
                                      <p:cBhvr>
                                        <p:cTn id="2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7"/>
                                        </p:tgtEl>
                                      </p:cBhvr>
                                    </p:animEffect>
                                  </p:childTnLst>
                                </p:cTn>
                              </p:par>
                            </p:childTnLst>
                          </p:cTn>
                        </p:par>
                        <p:par>
                          <p:cTn id="30" fill="hold">
                            <p:stCondLst>
                              <p:cond delay="2800"/>
                            </p:stCondLst>
                            <p:childTnLst>
                              <p:par>
                                <p:cTn id="31" presetID="26" presetClass="emph" presetSubtype="0" fill="hold" grpId="1" nodeType="afterEffect">
                                  <p:stCondLst>
                                    <p:cond delay="0"/>
                                  </p:stCondLst>
                                  <p:iterate type="lt">
                                    <p:tmPct val="0"/>
                                  </p:iterate>
                                  <p:childTnLst>
                                    <p:animEffect transition="out" filter="fade">
                                      <p:cBhvr>
                                        <p:cTn id="32" dur="750" tmFilter="0, 0; .2, .5; .8, .5; 1, 0"/>
                                        <p:tgtEl>
                                          <p:spTgt spid="7"/>
                                        </p:tgtEl>
                                      </p:cBhvr>
                                    </p:animEffect>
                                    <p:animScale>
                                      <p:cBhvr>
                                        <p:cTn id="33" dur="375" autoRev="1" fill="hold"/>
                                        <p:tgtEl>
                                          <p:spTgt spid="7"/>
                                        </p:tgtEl>
                                      </p:cBhvr>
                                      <p:by x="105000" y="105000"/>
                                    </p:animScale>
                                  </p:childTnLst>
                                </p:cTn>
                              </p:par>
                            </p:childTnLst>
                          </p:cTn>
                        </p:par>
                        <p:par>
                          <p:cTn id="34" fill="hold">
                            <p:stCondLst>
                              <p:cond delay="3550"/>
                            </p:stCondLst>
                            <p:childTnLst>
                              <p:par>
                                <p:cTn id="35" presetID="37"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750"/>
                                        <p:tgtEl>
                                          <p:spTgt spid="8"/>
                                        </p:tgtEl>
                                      </p:cBhvr>
                                    </p:animEffect>
                                    <p:anim calcmode="lin" valueType="num">
                                      <p:cBhvr>
                                        <p:cTn id="38" dur="750" fill="hold"/>
                                        <p:tgtEl>
                                          <p:spTgt spid="8"/>
                                        </p:tgtEl>
                                        <p:attrNameLst>
                                          <p:attrName>ppt_x</p:attrName>
                                        </p:attrNameLst>
                                      </p:cBhvr>
                                      <p:tavLst>
                                        <p:tav tm="0">
                                          <p:val>
                                            <p:strVal val="#ppt_x"/>
                                          </p:val>
                                        </p:tav>
                                        <p:tav tm="100000">
                                          <p:val>
                                            <p:strVal val="#ppt_x"/>
                                          </p:val>
                                        </p:tav>
                                      </p:tavLst>
                                    </p:anim>
                                    <p:anim calcmode="lin" valueType="num">
                                      <p:cBhvr>
                                        <p:cTn id="39" dur="675" decel="100000" fill="hold"/>
                                        <p:tgtEl>
                                          <p:spTgt spid="8"/>
                                        </p:tgtEl>
                                        <p:attrNameLst>
                                          <p:attrName>ppt_y</p:attrName>
                                        </p:attrNameLst>
                                      </p:cBhvr>
                                      <p:tavLst>
                                        <p:tav tm="0">
                                          <p:val>
                                            <p:strVal val="#ppt_y+1"/>
                                          </p:val>
                                        </p:tav>
                                        <p:tav tm="100000">
                                          <p:val>
                                            <p:strVal val="#ppt_y-.03"/>
                                          </p:val>
                                        </p:tav>
                                      </p:tavLst>
                                    </p:anim>
                                    <p:anim calcmode="lin" valueType="num">
                                      <p:cBhvr>
                                        <p:cTn id="40" dur="75" accel="100000" fill="hold">
                                          <p:stCondLst>
                                            <p:cond delay="675"/>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traight Connector 9"/>
          <p:cNvSpPr/>
          <p:nvPr/>
        </p:nvSpPr>
        <p:spPr>
          <a:xfrm flipV="1">
            <a:off x="2630767" y="2143787"/>
            <a:ext cx="0" cy="3948645"/>
          </a:xfrm>
          <a:prstGeom prst="line">
            <a:avLst/>
          </a:prstGeom>
          <a:ln w="28575" cap="rnd">
            <a:solidFill>
              <a:srgbClr val="D4E7EE"/>
            </a:solidFill>
            <a:prstDash val="solid"/>
            <a:round/>
          </a:ln>
        </p:spPr>
        <p:txBody>
          <a:bodyPr anchor="ctr"/>
          <a:lstStyle/>
          <a:p>
            <a:pPr algn="ctr"/>
            <a:endParaRPr sz="1999" dirty="0">
              <a:cs typeface="+mn-ea"/>
              <a:sym typeface="+mn-lt"/>
            </a:endParaRPr>
          </a:p>
        </p:txBody>
      </p:sp>
      <p:sp>
        <p:nvSpPr>
          <p:cNvPr id="66" name="Straight Connector 10"/>
          <p:cNvSpPr/>
          <p:nvPr/>
        </p:nvSpPr>
        <p:spPr>
          <a:xfrm flipV="1">
            <a:off x="7756042" y="2143786"/>
            <a:ext cx="0" cy="3948645"/>
          </a:xfrm>
          <a:prstGeom prst="line">
            <a:avLst/>
          </a:prstGeom>
          <a:ln w="28575" cap="rnd">
            <a:solidFill>
              <a:srgbClr val="D4E7EE"/>
            </a:solidFill>
            <a:prstDash val="solid"/>
            <a:round/>
          </a:ln>
        </p:spPr>
        <p:txBody>
          <a:bodyPr anchor="ctr"/>
          <a:lstStyle/>
          <a:p>
            <a:pPr algn="ctr"/>
            <a:endParaRPr sz="1999" dirty="0">
              <a:cs typeface="+mn-ea"/>
              <a:sym typeface="+mn-lt"/>
            </a:endParaRPr>
          </a:p>
        </p:txBody>
      </p:sp>
      <p:sp>
        <p:nvSpPr>
          <p:cNvPr id="67" name="Straight Connector 11"/>
          <p:cNvSpPr/>
          <p:nvPr/>
        </p:nvSpPr>
        <p:spPr>
          <a:xfrm flipV="1">
            <a:off x="5193405" y="2143787"/>
            <a:ext cx="0" cy="3948645"/>
          </a:xfrm>
          <a:prstGeom prst="line">
            <a:avLst/>
          </a:prstGeom>
          <a:ln w="28575" cap="rnd">
            <a:solidFill>
              <a:srgbClr val="D4E7EE"/>
            </a:solidFill>
            <a:prstDash val="solid"/>
            <a:round/>
          </a:ln>
        </p:spPr>
        <p:txBody>
          <a:bodyPr anchor="ctr"/>
          <a:lstStyle/>
          <a:p>
            <a:pPr algn="ctr"/>
            <a:endParaRPr sz="1999" dirty="0">
              <a:cs typeface="+mn-ea"/>
              <a:sym typeface="+mn-lt"/>
            </a:endParaRPr>
          </a:p>
        </p:txBody>
      </p:sp>
      <p:grpSp>
        <p:nvGrpSpPr>
          <p:cNvPr id="71" name="组合 70"/>
          <p:cNvGrpSpPr/>
          <p:nvPr/>
        </p:nvGrpSpPr>
        <p:grpSpPr>
          <a:xfrm>
            <a:off x="72927" y="4349328"/>
            <a:ext cx="2579426" cy="1941862"/>
            <a:chOff x="2850228" y="1996460"/>
            <a:chExt cx="2449035" cy="1660427"/>
          </a:xfrm>
        </p:grpSpPr>
        <p:sp>
          <p:nvSpPr>
            <p:cNvPr id="72" name="TextBox 11"/>
            <p:cNvSpPr txBox="1"/>
            <p:nvPr/>
          </p:nvSpPr>
          <p:spPr>
            <a:xfrm>
              <a:off x="3002848" y="2354193"/>
              <a:ext cx="2157770" cy="1302694"/>
            </a:xfrm>
            <a:prstGeom prst="rect">
              <a:avLst/>
            </a:prstGeom>
            <a:noFill/>
          </p:spPr>
          <p:txBody>
            <a:bodyPr wrap="square" lIns="0" tIns="0" rIns="0" bIns="0" rtlCol="0">
              <a:spAutoFit/>
              <a:scene3d>
                <a:camera prst="orthographicFront"/>
                <a:lightRig rig="threePt" dir="t"/>
              </a:scene3d>
              <a:sp3d contourW="12700"/>
            </a:bodyPr>
            <a:lstStyle/>
            <a:p>
              <a:r>
                <a:rPr lang="en-US" altLang="zh-TW" sz="1100" dirty="0">
                  <a:solidFill>
                    <a:srgbClr val="002060"/>
                  </a:solidFill>
                  <a:cs typeface="+mn-ea"/>
                </a:rPr>
                <a:t>Photo is obtained by using a photomask to block or template the shape and position of the light, and then project the light onto a photosensitive semiconductor material. These rays of light change the properties of the photosensitive material, allowing it to be removed or retained in subsequent processing steps.</a:t>
              </a:r>
              <a:endParaRPr lang="zh-TW" altLang="en-US" sz="1100" dirty="0">
                <a:solidFill>
                  <a:srgbClr val="002060"/>
                </a:solidFill>
                <a:cs typeface="+mn-ea"/>
              </a:endParaRPr>
            </a:p>
          </p:txBody>
        </p:sp>
        <p:sp>
          <p:nvSpPr>
            <p:cNvPr id="73" name="TextBox 11"/>
            <p:cNvSpPr txBox="1"/>
            <p:nvPr/>
          </p:nvSpPr>
          <p:spPr>
            <a:xfrm>
              <a:off x="2850228" y="1996460"/>
              <a:ext cx="2449035" cy="263061"/>
            </a:xfrm>
            <a:prstGeom prst="rect">
              <a:avLst/>
            </a:prstGeom>
            <a:noFill/>
          </p:spPr>
          <p:txBody>
            <a:bodyPr wrap="square" lIns="0" tIns="0" rIns="0" bIns="0" rtlCol="0">
              <a:spAutoFit/>
              <a:scene3d>
                <a:camera prst="orthographicFront"/>
                <a:lightRig rig="threePt" dir="t"/>
              </a:scene3d>
              <a:sp3d contourW="12700"/>
            </a:bodyPr>
            <a:lstStyle/>
            <a:p>
              <a:pPr algn="ctr"/>
              <a:r>
                <a:rPr lang="zh-TW" altLang="en-US" sz="1999" dirty="0">
                  <a:solidFill>
                    <a:srgbClr val="002060"/>
                  </a:solidFill>
                  <a:cs typeface="+mn-ea"/>
                  <a:sym typeface="+mn-lt"/>
                </a:rPr>
                <a:t>黃光 </a:t>
              </a:r>
              <a:r>
                <a:rPr lang="en-US" altLang="zh-TW" sz="1999" dirty="0">
                  <a:solidFill>
                    <a:srgbClr val="002060"/>
                  </a:solidFill>
                  <a:cs typeface="+mn-ea"/>
                  <a:sym typeface="+mn-lt"/>
                </a:rPr>
                <a:t>Photo</a:t>
              </a:r>
              <a:endParaRPr lang="en-US" sz="1999" dirty="0">
                <a:solidFill>
                  <a:srgbClr val="002060"/>
                </a:solidFill>
                <a:cs typeface="+mn-ea"/>
                <a:sym typeface="+mn-lt"/>
              </a:endParaRPr>
            </a:p>
          </p:txBody>
        </p:sp>
      </p:grpSp>
      <p:grpSp>
        <p:nvGrpSpPr>
          <p:cNvPr id="12" name="群組 11">
            <a:extLst>
              <a:ext uri="{FF2B5EF4-FFF2-40B4-BE49-F238E27FC236}">
                <a16:creationId xmlns:a16="http://schemas.microsoft.com/office/drawing/2014/main" id="{0D57B9FA-1CB3-46E6-1A44-C989B4A271DA}"/>
              </a:ext>
            </a:extLst>
          </p:cNvPr>
          <p:cNvGrpSpPr/>
          <p:nvPr/>
        </p:nvGrpSpPr>
        <p:grpSpPr>
          <a:xfrm>
            <a:off x="474049" y="2073720"/>
            <a:ext cx="1750035" cy="1951005"/>
            <a:chOff x="411216" y="2074469"/>
            <a:chExt cx="1751572" cy="1952719"/>
          </a:xfrm>
        </p:grpSpPr>
        <p:sp>
          <p:nvSpPr>
            <p:cNvPr id="64" name="Flowchart: Connector 1"/>
            <p:cNvSpPr/>
            <p:nvPr/>
          </p:nvSpPr>
          <p:spPr>
            <a:xfrm>
              <a:off x="411216" y="2074469"/>
              <a:ext cx="1751572" cy="1952719"/>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09" tIns="48154" rIns="96309" bIns="48154" numCol="1" spcCol="0" rtlCol="0" fromWordArt="0" anchor="ctr" anchorCtr="0" forceAA="0" compatLnSpc="1">
              <a:noAutofit/>
            </a:bodyPr>
            <a:lstStyle/>
            <a:p>
              <a:pPr algn="ctr"/>
              <a:endParaRPr sz="1999" dirty="0">
                <a:cs typeface="+mn-ea"/>
                <a:sym typeface="+mn-lt"/>
              </a:endParaRPr>
            </a:p>
          </p:txBody>
        </p:sp>
        <p:pic>
          <p:nvPicPr>
            <p:cNvPr id="74" name="图片占位符 35"/>
            <p:cNvPicPr>
              <a:picLocks noChangeAspect="1"/>
            </p:cNvPicPr>
            <p:nvPr/>
          </p:nvPicPr>
          <p:blipFill>
            <a:blip r:embed="rId3" cstate="print">
              <a:extLst>
                <a:ext uri="{28A0092B-C50C-407E-A947-70E740481C1C}">
                  <a14:useLocalDpi xmlns:a14="http://schemas.microsoft.com/office/drawing/2010/main" val="0"/>
                </a:ext>
              </a:extLst>
            </a:blip>
            <a:srcRect l="21060" r="21060"/>
            <a:stretch/>
          </p:blipFill>
          <p:spPr>
            <a:xfrm>
              <a:off x="501386" y="2119384"/>
              <a:ext cx="1571232" cy="1806204"/>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grpSp>
      <p:grpSp>
        <p:nvGrpSpPr>
          <p:cNvPr id="13" name="群組 12">
            <a:extLst>
              <a:ext uri="{FF2B5EF4-FFF2-40B4-BE49-F238E27FC236}">
                <a16:creationId xmlns:a16="http://schemas.microsoft.com/office/drawing/2014/main" id="{40E930A5-B323-DAB9-EA37-63D7934FDD03}"/>
              </a:ext>
            </a:extLst>
          </p:cNvPr>
          <p:cNvGrpSpPr/>
          <p:nvPr/>
        </p:nvGrpSpPr>
        <p:grpSpPr>
          <a:xfrm>
            <a:off x="3028059" y="2073720"/>
            <a:ext cx="1750035" cy="1951005"/>
            <a:chOff x="2991822" y="2074469"/>
            <a:chExt cx="1751572" cy="1952719"/>
          </a:xfrm>
        </p:grpSpPr>
        <p:sp>
          <p:nvSpPr>
            <p:cNvPr id="68" name="Flowchart: Connector 27"/>
            <p:cNvSpPr/>
            <p:nvPr/>
          </p:nvSpPr>
          <p:spPr>
            <a:xfrm>
              <a:off x="2991822" y="2074469"/>
              <a:ext cx="1751572" cy="1952719"/>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09" tIns="48154" rIns="96309" bIns="48154" numCol="1" spcCol="0" rtlCol="0" fromWordArt="0" anchor="ctr" anchorCtr="0" forceAA="0" compatLnSpc="1">
              <a:noAutofit/>
            </a:bodyPr>
            <a:lstStyle/>
            <a:p>
              <a:pPr algn="ctr"/>
              <a:endParaRPr sz="1999" dirty="0">
                <a:cs typeface="+mn-ea"/>
                <a:sym typeface="+mn-lt"/>
              </a:endParaRPr>
            </a:p>
          </p:txBody>
        </p:sp>
        <p:pic>
          <p:nvPicPr>
            <p:cNvPr id="75" name="图片占位符 37"/>
            <p:cNvPicPr>
              <a:picLocks noChangeAspect="1"/>
            </p:cNvPicPr>
            <p:nvPr/>
          </p:nvPicPr>
          <p:blipFill>
            <a:blip r:embed="rId4" cstate="print">
              <a:extLst>
                <a:ext uri="{28A0092B-C50C-407E-A947-70E740481C1C}">
                  <a14:useLocalDpi xmlns:a14="http://schemas.microsoft.com/office/drawing/2010/main" val="0"/>
                </a:ext>
              </a:extLst>
            </a:blip>
            <a:srcRect l="19760" r="19760"/>
            <a:stretch/>
          </p:blipFill>
          <p:spPr>
            <a:xfrm>
              <a:off x="3078658" y="2119384"/>
              <a:ext cx="1571232" cy="1806204"/>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grpSp>
      <p:grpSp>
        <p:nvGrpSpPr>
          <p:cNvPr id="14" name="群組 13">
            <a:extLst>
              <a:ext uri="{FF2B5EF4-FFF2-40B4-BE49-F238E27FC236}">
                <a16:creationId xmlns:a16="http://schemas.microsoft.com/office/drawing/2014/main" id="{E7DB272C-EA17-B4B6-402A-90E7FDB44634}"/>
              </a:ext>
            </a:extLst>
          </p:cNvPr>
          <p:cNvGrpSpPr/>
          <p:nvPr/>
        </p:nvGrpSpPr>
        <p:grpSpPr>
          <a:xfrm>
            <a:off x="5635828" y="2073720"/>
            <a:ext cx="1750035" cy="1951005"/>
            <a:chOff x="5606427" y="2074468"/>
            <a:chExt cx="1751572" cy="1952719"/>
          </a:xfrm>
        </p:grpSpPr>
        <p:sp>
          <p:nvSpPr>
            <p:cNvPr id="69" name="Flowchart: Connector 28"/>
            <p:cNvSpPr/>
            <p:nvPr/>
          </p:nvSpPr>
          <p:spPr>
            <a:xfrm>
              <a:off x="5606427" y="2074468"/>
              <a:ext cx="1751572" cy="1952719"/>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09" tIns="48154" rIns="96309" bIns="48154" numCol="1" spcCol="0" rtlCol="0" fromWordArt="0" anchor="ctr" anchorCtr="0" forceAA="0" compatLnSpc="1">
              <a:noAutofit/>
            </a:bodyPr>
            <a:lstStyle/>
            <a:p>
              <a:pPr algn="ctr"/>
              <a:endParaRPr sz="1999" dirty="0">
                <a:cs typeface="+mn-ea"/>
                <a:sym typeface="+mn-lt"/>
              </a:endParaRPr>
            </a:p>
          </p:txBody>
        </p:sp>
        <p:pic>
          <p:nvPicPr>
            <p:cNvPr id="76" name="图片占位符 39"/>
            <p:cNvPicPr>
              <a:picLocks noChangeAspect="1"/>
            </p:cNvPicPr>
            <p:nvPr/>
          </p:nvPicPr>
          <p:blipFill>
            <a:blip r:embed="rId5">
              <a:extLst>
                <a:ext uri="{28A0092B-C50C-407E-A947-70E740481C1C}">
                  <a14:useLocalDpi xmlns:a14="http://schemas.microsoft.com/office/drawing/2010/main" val="0"/>
                </a:ext>
              </a:extLst>
            </a:blip>
            <a:srcRect l="15480" r="15480"/>
            <a:stretch/>
          </p:blipFill>
          <p:spPr>
            <a:xfrm>
              <a:off x="5701205" y="2119383"/>
              <a:ext cx="1571232" cy="1806204"/>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grpSp>
      <p:grpSp>
        <p:nvGrpSpPr>
          <p:cNvPr id="11" name="群組 10">
            <a:extLst>
              <a:ext uri="{FF2B5EF4-FFF2-40B4-BE49-F238E27FC236}">
                <a16:creationId xmlns:a16="http://schemas.microsoft.com/office/drawing/2014/main" id="{008272E3-8DDA-39BD-CC27-9B1FD7FF8DBF}"/>
              </a:ext>
            </a:extLst>
          </p:cNvPr>
          <p:cNvGrpSpPr/>
          <p:nvPr/>
        </p:nvGrpSpPr>
        <p:grpSpPr>
          <a:xfrm>
            <a:off x="8101506" y="2073720"/>
            <a:ext cx="1750035" cy="1951005"/>
            <a:chOff x="8181559" y="2074468"/>
            <a:chExt cx="1751572" cy="1952719"/>
          </a:xfrm>
        </p:grpSpPr>
        <p:sp>
          <p:nvSpPr>
            <p:cNvPr id="70" name="Flowchart: Connector 29"/>
            <p:cNvSpPr/>
            <p:nvPr/>
          </p:nvSpPr>
          <p:spPr>
            <a:xfrm>
              <a:off x="8181559" y="2074468"/>
              <a:ext cx="1751572" cy="1952719"/>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09" tIns="48154" rIns="96309" bIns="48154" numCol="1" spcCol="0" rtlCol="0" fromWordArt="0" anchor="ctr" anchorCtr="0" forceAA="0" compatLnSpc="1">
              <a:noAutofit/>
            </a:bodyPr>
            <a:lstStyle/>
            <a:p>
              <a:pPr algn="ctr"/>
              <a:endParaRPr sz="1999" dirty="0">
                <a:cs typeface="+mn-ea"/>
                <a:sym typeface="+mn-lt"/>
              </a:endParaRPr>
            </a:p>
          </p:txBody>
        </p:sp>
        <p:pic>
          <p:nvPicPr>
            <p:cNvPr id="77" name="图片占位符 41"/>
            <p:cNvPicPr>
              <a:picLocks noChangeAspect="1"/>
            </p:cNvPicPr>
            <p:nvPr/>
          </p:nvPicPr>
          <p:blipFill>
            <a:blip r:embed="rId6" cstate="print">
              <a:extLst>
                <a:ext uri="{28A0092B-C50C-407E-A947-70E740481C1C}">
                  <a14:useLocalDpi xmlns:a14="http://schemas.microsoft.com/office/drawing/2010/main" val="0"/>
                </a:ext>
              </a:extLst>
            </a:blip>
            <a:srcRect l="13992" r="13992"/>
            <a:stretch/>
          </p:blipFill>
          <p:spPr>
            <a:xfrm>
              <a:off x="8271731" y="2119384"/>
              <a:ext cx="1571232" cy="1806204"/>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grpSp>
      <p:grpSp>
        <p:nvGrpSpPr>
          <p:cNvPr id="78" name="组合 77"/>
          <p:cNvGrpSpPr/>
          <p:nvPr/>
        </p:nvGrpSpPr>
        <p:grpSpPr>
          <a:xfrm>
            <a:off x="2624797" y="4349322"/>
            <a:ext cx="2579426" cy="1418007"/>
            <a:chOff x="2850228" y="1996461"/>
            <a:chExt cx="2449035" cy="1346325"/>
          </a:xfrm>
        </p:grpSpPr>
        <p:sp>
          <p:nvSpPr>
            <p:cNvPr id="79" name="TextBox 11"/>
            <p:cNvSpPr txBox="1"/>
            <p:nvPr/>
          </p:nvSpPr>
          <p:spPr>
            <a:xfrm>
              <a:off x="3103060" y="2378466"/>
              <a:ext cx="1932500" cy="964320"/>
            </a:xfrm>
            <a:prstGeom prst="rect">
              <a:avLst/>
            </a:prstGeom>
            <a:noFill/>
          </p:spPr>
          <p:txBody>
            <a:bodyPr wrap="square" lIns="0" tIns="0" rIns="0" bIns="0" rtlCol="0">
              <a:spAutoFit/>
              <a:scene3d>
                <a:camera prst="orthographicFront"/>
                <a:lightRig rig="threePt" dir="t"/>
              </a:scene3d>
              <a:sp3d contourW="12700"/>
            </a:bodyPr>
            <a:lstStyle/>
            <a:p>
              <a:r>
                <a:rPr lang="en-US" altLang="zh-TW" sz="1100" dirty="0">
                  <a:solidFill>
                    <a:srgbClr val="002060"/>
                  </a:solidFill>
                  <a:cs typeface="+mn-ea"/>
                </a:rPr>
                <a:t>Etching is the removal of part of the material from the surface of the material to form the desired microstructure or pattern. This process is usually accomplished using chemical or physical etching.</a:t>
              </a:r>
              <a:endParaRPr lang="zh-TW" altLang="en-US" sz="1100" dirty="0">
                <a:solidFill>
                  <a:srgbClr val="002060"/>
                </a:solidFill>
                <a:cs typeface="+mn-ea"/>
              </a:endParaRPr>
            </a:p>
          </p:txBody>
        </p:sp>
        <p:sp>
          <p:nvSpPr>
            <p:cNvPr id="80" name="TextBox 11"/>
            <p:cNvSpPr txBox="1"/>
            <p:nvPr/>
          </p:nvSpPr>
          <p:spPr>
            <a:xfrm>
              <a:off x="2850228" y="1996461"/>
              <a:ext cx="2449035" cy="292096"/>
            </a:xfrm>
            <a:prstGeom prst="rect">
              <a:avLst/>
            </a:prstGeom>
            <a:noFill/>
          </p:spPr>
          <p:txBody>
            <a:bodyPr wrap="square" lIns="0" tIns="0" rIns="0" bIns="0" rtlCol="0">
              <a:spAutoFit/>
              <a:scene3d>
                <a:camera prst="orthographicFront"/>
                <a:lightRig rig="threePt" dir="t"/>
              </a:scene3d>
              <a:sp3d contourW="12700"/>
            </a:bodyPr>
            <a:lstStyle/>
            <a:p>
              <a:pPr algn="ctr"/>
              <a:r>
                <a:rPr lang="zh-TW" altLang="en-US" sz="1999" dirty="0">
                  <a:solidFill>
                    <a:srgbClr val="002060"/>
                  </a:solidFill>
                  <a:cs typeface="+mn-ea"/>
                  <a:sym typeface="+mn-lt"/>
                </a:rPr>
                <a:t>蝕刻 </a:t>
              </a:r>
              <a:r>
                <a:rPr lang="en-US" altLang="zh-TW" sz="1999" dirty="0">
                  <a:solidFill>
                    <a:srgbClr val="002060"/>
                  </a:solidFill>
                  <a:cs typeface="+mn-ea"/>
                  <a:sym typeface="+mn-lt"/>
                </a:rPr>
                <a:t>Etch</a:t>
              </a:r>
              <a:endParaRPr lang="en-US" sz="1999" dirty="0">
                <a:solidFill>
                  <a:srgbClr val="002060"/>
                </a:solidFill>
                <a:cs typeface="+mn-ea"/>
                <a:sym typeface="+mn-lt"/>
              </a:endParaRPr>
            </a:p>
          </p:txBody>
        </p:sp>
      </p:grpSp>
      <p:grpSp>
        <p:nvGrpSpPr>
          <p:cNvPr id="81" name="组合 80"/>
          <p:cNvGrpSpPr/>
          <p:nvPr/>
        </p:nvGrpSpPr>
        <p:grpSpPr>
          <a:xfrm>
            <a:off x="5177851" y="4349322"/>
            <a:ext cx="2579426" cy="1914720"/>
            <a:chOff x="2842941" y="1909597"/>
            <a:chExt cx="2449035" cy="1424858"/>
          </a:xfrm>
        </p:grpSpPr>
        <p:sp>
          <p:nvSpPr>
            <p:cNvPr id="82" name="TextBox 11"/>
            <p:cNvSpPr txBox="1"/>
            <p:nvPr/>
          </p:nvSpPr>
          <p:spPr>
            <a:xfrm>
              <a:off x="3026479" y="2200732"/>
              <a:ext cx="2203711" cy="1133723"/>
            </a:xfrm>
            <a:prstGeom prst="rect">
              <a:avLst/>
            </a:prstGeom>
            <a:noFill/>
          </p:spPr>
          <p:txBody>
            <a:bodyPr wrap="square" lIns="0" tIns="0" rIns="0" bIns="0" rtlCol="0">
              <a:spAutoFit/>
              <a:scene3d>
                <a:camera prst="orthographicFront"/>
                <a:lightRig rig="threePt" dir="t"/>
              </a:scene3d>
              <a:sp3d contourW="12700"/>
            </a:bodyPr>
            <a:lstStyle/>
            <a:p>
              <a:r>
                <a:rPr lang="en-US" altLang="zh-TW" sz="1100" dirty="0">
                  <a:solidFill>
                    <a:srgbClr val="002060"/>
                  </a:solidFill>
                  <a:cs typeface="+mn-ea"/>
                </a:rPr>
                <a:t>Diffusion is used to introduce or change a specific impurity or material concentration profile in a semiconductor material. The diffusion process usually uses a high-temperature environment to allow atoms or molecules in the material to diffuse from high-concentration regions to low-concentration regions driven by a concentration gradient.</a:t>
              </a:r>
              <a:endParaRPr lang="zh-TW" altLang="en-US" sz="1100" dirty="0">
                <a:solidFill>
                  <a:srgbClr val="002060"/>
                </a:solidFill>
                <a:cs typeface="+mn-ea"/>
              </a:endParaRPr>
            </a:p>
          </p:txBody>
        </p:sp>
        <p:sp>
          <p:nvSpPr>
            <p:cNvPr id="83" name="TextBox 11"/>
            <p:cNvSpPr txBox="1"/>
            <p:nvPr/>
          </p:nvSpPr>
          <p:spPr>
            <a:xfrm>
              <a:off x="2842941" y="1909597"/>
              <a:ext cx="2449035" cy="228939"/>
            </a:xfrm>
            <a:prstGeom prst="rect">
              <a:avLst/>
            </a:prstGeom>
            <a:noFill/>
          </p:spPr>
          <p:txBody>
            <a:bodyPr wrap="square" lIns="0" tIns="0" rIns="0" bIns="0" rtlCol="0">
              <a:spAutoFit/>
              <a:scene3d>
                <a:camera prst="orthographicFront"/>
                <a:lightRig rig="threePt" dir="t"/>
              </a:scene3d>
              <a:sp3d contourW="12700"/>
            </a:bodyPr>
            <a:lstStyle/>
            <a:p>
              <a:pPr algn="ctr"/>
              <a:r>
                <a:rPr lang="zh-TW" altLang="en-US" sz="1999" dirty="0">
                  <a:solidFill>
                    <a:srgbClr val="002060"/>
                  </a:solidFill>
                  <a:cs typeface="+mn-ea"/>
                  <a:sym typeface="+mn-lt"/>
                </a:rPr>
                <a:t>擴散 </a:t>
              </a:r>
              <a:r>
                <a:rPr lang="en-US" altLang="zh-TW" sz="1999" dirty="0">
                  <a:solidFill>
                    <a:srgbClr val="002060"/>
                  </a:solidFill>
                  <a:cs typeface="+mn-ea"/>
                  <a:sym typeface="+mn-lt"/>
                </a:rPr>
                <a:t>Diffusion</a:t>
              </a:r>
              <a:endParaRPr lang="en-US" sz="1999" dirty="0">
                <a:solidFill>
                  <a:srgbClr val="002060"/>
                </a:solidFill>
                <a:cs typeface="+mn-ea"/>
                <a:sym typeface="+mn-lt"/>
              </a:endParaRPr>
            </a:p>
          </p:txBody>
        </p:sp>
      </p:grpSp>
      <p:grpSp>
        <p:nvGrpSpPr>
          <p:cNvPr id="84" name="组合 83"/>
          <p:cNvGrpSpPr/>
          <p:nvPr/>
        </p:nvGrpSpPr>
        <p:grpSpPr>
          <a:xfrm>
            <a:off x="7703349" y="4349322"/>
            <a:ext cx="2579426" cy="2095115"/>
            <a:chOff x="2850228" y="1996460"/>
            <a:chExt cx="2449035" cy="1771046"/>
          </a:xfrm>
        </p:grpSpPr>
        <p:sp>
          <p:nvSpPr>
            <p:cNvPr id="85" name="TextBox 11"/>
            <p:cNvSpPr txBox="1"/>
            <p:nvPr/>
          </p:nvSpPr>
          <p:spPr>
            <a:xfrm>
              <a:off x="3050160" y="2336570"/>
              <a:ext cx="2157770" cy="1430936"/>
            </a:xfrm>
            <a:prstGeom prst="rect">
              <a:avLst/>
            </a:prstGeom>
            <a:noFill/>
          </p:spPr>
          <p:txBody>
            <a:bodyPr wrap="square" lIns="0" tIns="0" rIns="0" bIns="0" rtlCol="0">
              <a:spAutoFit/>
              <a:scene3d>
                <a:camera prst="orthographicFront"/>
                <a:lightRig rig="threePt" dir="t"/>
              </a:scene3d>
              <a:sp3d contourW="12700"/>
            </a:bodyPr>
            <a:lstStyle/>
            <a:p>
              <a:r>
                <a:rPr lang="en-US" altLang="zh-TW" sz="1100" dirty="0">
                  <a:solidFill>
                    <a:srgbClr val="002060"/>
                  </a:solidFill>
                  <a:cs typeface="+mn-ea"/>
                </a:rPr>
                <a:t>A thin film refers to a thin layer of material formed on the surface of a substrate, usually with a thickness between nanometers and several micrometers. These films can be single materials or multilayer structures with different functions and properties. Thin films can also be used as anti-corrosion layers, isolation layers, optical layers, optical filters, etc.</a:t>
              </a:r>
              <a:endParaRPr lang="zh-TW" altLang="en-US" sz="1100" dirty="0">
                <a:solidFill>
                  <a:srgbClr val="002060"/>
                </a:solidFill>
                <a:cs typeface="+mn-ea"/>
              </a:endParaRPr>
            </a:p>
          </p:txBody>
        </p:sp>
        <p:sp>
          <p:nvSpPr>
            <p:cNvPr id="86" name="TextBox 11"/>
            <p:cNvSpPr txBox="1"/>
            <p:nvPr/>
          </p:nvSpPr>
          <p:spPr>
            <a:xfrm>
              <a:off x="2850228" y="1996460"/>
              <a:ext cx="2449035" cy="260062"/>
            </a:xfrm>
            <a:prstGeom prst="rect">
              <a:avLst/>
            </a:prstGeom>
            <a:noFill/>
          </p:spPr>
          <p:txBody>
            <a:bodyPr wrap="square" lIns="0" tIns="0" rIns="0" bIns="0" rtlCol="0">
              <a:spAutoFit/>
              <a:scene3d>
                <a:camera prst="orthographicFront"/>
                <a:lightRig rig="threePt" dir="t"/>
              </a:scene3d>
              <a:sp3d contourW="12700"/>
            </a:bodyPr>
            <a:lstStyle/>
            <a:p>
              <a:pPr algn="ctr"/>
              <a:r>
                <a:rPr lang="zh-TW" altLang="en-US" sz="1999" dirty="0">
                  <a:solidFill>
                    <a:srgbClr val="002060"/>
                  </a:solidFill>
                  <a:cs typeface="+mn-ea"/>
                  <a:sym typeface="+mn-lt"/>
                </a:rPr>
                <a:t>薄膜 </a:t>
              </a:r>
              <a:r>
                <a:rPr lang="en-US" altLang="zh-TW" sz="1999" dirty="0">
                  <a:solidFill>
                    <a:srgbClr val="002060"/>
                  </a:solidFill>
                  <a:cs typeface="+mn-ea"/>
                  <a:sym typeface="+mn-lt"/>
                </a:rPr>
                <a:t>TF</a:t>
              </a:r>
            </a:p>
          </p:txBody>
        </p:sp>
      </p:grpSp>
      <p:pic>
        <p:nvPicPr>
          <p:cNvPr id="3" name="图片 2"/>
          <p:cNvPicPr>
            <a:picLocks noChangeAspect="1"/>
          </p:cNvPicPr>
          <p:nvPr/>
        </p:nvPicPr>
        <p:blipFill>
          <a:blip r:embed="rId7" cstate="screen"/>
          <a:stretch>
            <a:fillRect/>
          </a:stretch>
        </p:blipFill>
        <p:spPr>
          <a:xfrm>
            <a:off x="525294" y="249188"/>
            <a:ext cx="864475" cy="864475"/>
          </a:xfrm>
          <a:prstGeom prst="rect">
            <a:avLst/>
          </a:prstGeom>
        </p:spPr>
      </p:pic>
      <p:grpSp>
        <p:nvGrpSpPr>
          <p:cNvPr id="10" name="群組 9">
            <a:extLst>
              <a:ext uri="{FF2B5EF4-FFF2-40B4-BE49-F238E27FC236}">
                <a16:creationId xmlns:a16="http://schemas.microsoft.com/office/drawing/2014/main" id="{666F00CD-DDA7-E60F-7912-BD7FBCF07A52}"/>
              </a:ext>
            </a:extLst>
          </p:cNvPr>
          <p:cNvGrpSpPr/>
          <p:nvPr/>
        </p:nvGrpSpPr>
        <p:grpSpPr>
          <a:xfrm>
            <a:off x="10523959" y="2073720"/>
            <a:ext cx="1951005" cy="1951005"/>
            <a:chOff x="10784128" y="2074469"/>
            <a:chExt cx="1952719" cy="1952719"/>
          </a:xfrm>
        </p:grpSpPr>
        <p:sp>
          <p:nvSpPr>
            <p:cNvPr id="7" name="Flowchart: Connector 29">
              <a:extLst>
                <a:ext uri="{FF2B5EF4-FFF2-40B4-BE49-F238E27FC236}">
                  <a16:creationId xmlns:a16="http://schemas.microsoft.com/office/drawing/2014/main" id="{450FEB37-C8B3-156A-6A23-9CC7170C7A07}"/>
                </a:ext>
              </a:extLst>
            </p:cNvPr>
            <p:cNvSpPr/>
            <p:nvPr/>
          </p:nvSpPr>
          <p:spPr>
            <a:xfrm>
              <a:off x="10784128" y="2074469"/>
              <a:ext cx="1952719" cy="1952719"/>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309" tIns="48154" rIns="96309" bIns="48154" numCol="1" spcCol="0" rtlCol="0" fromWordArt="0" anchor="ctr" anchorCtr="0" forceAA="0" compatLnSpc="1">
              <a:noAutofit/>
            </a:bodyPr>
            <a:lstStyle/>
            <a:p>
              <a:pPr algn="ctr"/>
              <a:endParaRPr sz="1999" dirty="0">
                <a:cs typeface="+mn-ea"/>
                <a:sym typeface="+mn-lt"/>
              </a:endParaRPr>
            </a:p>
          </p:txBody>
        </p:sp>
        <p:pic>
          <p:nvPicPr>
            <p:cNvPr id="8" name="图片占位符 41">
              <a:extLst>
                <a:ext uri="{FF2B5EF4-FFF2-40B4-BE49-F238E27FC236}">
                  <a16:creationId xmlns:a16="http://schemas.microsoft.com/office/drawing/2014/main" id="{03E63706-F2CD-3B09-76A1-A5FAF42D6A15}"/>
                </a:ext>
              </a:extLst>
            </p:cNvPr>
            <p:cNvPicPr>
              <a:picLocks noChangeAspect="1"/>
            </p:cNvPicPr>
            <p:nvPr/>
          </p:nvPicPr>
          <p:blipFill>
            <a:blip r:embed="rId8">
              <a:extLst>
                <a:ext uri="{28A0092B-C50C-407E-A947-70E740481C1C}">
                  <a14:useLocalDpi xmlns:a14="http://schemas.microsoft.com/office/drawing/2010/main" val="0"/>
                </a:ext>
              </a:extLst>
            </a:blip>
            <a:srcRect l="11018" r="11018"/>
            <a:stretch/>
          </p:blipFill>
          <p:spPr>
            <a:xfrm>
              <a:off x="10884653" y="2119384"/>
              <a:ext cx="1751669" cy="1806204"/>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grpSp>
      <p:sp>
        <p:nvSpPr>
          <p:cNvPr id="9" name="Straight Connector 10">
            <a:extLst>
              <a:ext uri="{FF2B5EF4-FFF2-40B4-BE49-F238E27FC236}">
                <a16:creationId xmlns:a16="http://schemas.microsoft.com/office/drawing/2014/main" id="{2930B06B-239C-3476-EA1D-84098611C05D}"/>
              </a:ext>
            </a:extLst>
          </p:cNvPr>
          <p:cNvSpPr/>
          <p:nvPr/>
        </p:nvSpPr>
        <p:spPr>
          <a:xfrm flipV="1">
            <a:off x="10218933" y="2050402"/>
            <a:ext cx="0" cy="3948645"/>
          </a:xfrm>
          <a:prstGeom prst="line">
            <a:avLst/>
          </a:prstGeom>
          <a:ln w="28575" cap="rnd">
            <a:solidFill>
              <a:srgbClr val="D4E7EE"/>
            </a:solidFill>
            <a:prstDash val="solid"/>
            <a:round/>
          </a:ln>
        </p:spPr>
        <p:txBody>
          <a:bodyPr anchor="ctr"/>
          <a:lstStyle/>
          <a:p>
            <a:pPr algn="ctr"/>
            <a:endParaRPr sz="1999" dirty="0">
              <a:cs typeface="+mn-ea"/>
              <a:sym typeface="+mn-lt"/>
            </a:endParaRPr>
          </a:p>
        </p:txBody>
      </p:sp>
      <p:grpSp>
        <p:nvGrpSpPr>
          <p:cNvPr id="15" name="组合 83">
            <a:extLst>
              <a:ext uri="{FF2B5EF4-FFF2-40B4-BE49-F238E27FC236}">
                <a16:creationId xmlns:a16="http://schemas.microsoft.com/office/drawing/2014/main" id="{6001D346-BEA4-F466-6DB6-9D062D4825AF}"/>
              </a:ext>
            </a:extLst>
          </p:cNvPr>
          <p:cNvGrpSpPr/>
          <p:nvPr/>
        </p:nvGrpSpPr>
        <p:grpSpPr>
          <a:xfrm>
            <a:off x="10186582" y="4350135"/>
            <a:ext cx="2643593" cy="1606798"/>
            <a:chOff x="2850228" y="1996460"/>
            <a:chExt cx="2466226" cy="1245345"/>
          </a:xfrm>
        </p:grpSpPr>
        <p:sp>
          <p:nvSpPr>
            <p:cNvPr id="16" name="TextBox 11">
              <a:extLst>
                <a:ext uri="{FF2B5EF4-FFF2-40B4-BE49-F238E27FC236}">
                  <a16:creationId xmlns:a16="http://schemas.microsoft.com/office/drawing/2014/main" id="{090B001D-FDB2-00AD-1E4E-54FA7DB7894C}"/>
                </a:ext>
              </a:extLst>
            </p:cNvPr>
            <p:cNvSpPr txBox="1"/>
            <p:nvPr/>
          </p:nvSpPr>
          <p:spPr>
            <a:xfrm>
              <a:off x="3021413" y="2307666"/>
              <a:ext cx="2295041" cy="934139"/>
            </a:xfrm>
            <a:prstGeom prst="rect">
              <a:avLst/>
            </a:prstGeom>
            <a:noFill/>
          </p:spPr>
          <p:txBody>
            <a:bodyPr wrap="square" lIns="0" tIns="0" rIns="0" bIns="0" rtlCol="0">
              <a:spAutoFit/>
              <a:scene3d>
                <a:camera prst="orthographicFront"/>
                <a:lightRig rig="threePt" dir="t"/>
              </a:scene3d>
              <a:sp3d contourW="12700"/>
            </a:bodyPr>
            <a:lstStyle/>
            <a:p>
              <a:pPr>
                <a:lnSpc>
                  <a:spcPct val="120000"/>
                </a:lnSpc>
              </a:pPr>
              <a:r>
                <a:rPr lang="en-US" altLang="zh-TW" sz="1100" dirty="0">
                  <a:solidFill>
                    <a:srgbClr val="002060"/>
                  </a:solidFill>
                  <a:cs typeface="+mn-ea"/>
                </a:rPr>
                <a:t>CMP refers to the step of flattening the surface of the wafer using a grinder table. Eliminate the unevenness and thickness difference generated in the process, so that the wafer surface can achieve the required flatness and thickness.</a:t>
              </a:r>
              <a:endParaRPr lang="zh-CN" altLang="en-US" sz="1100" dirty="0">
                <a:solidFill>
                  <a:srgbClr val="002060"/>
                </a:solidFill>
                <a:cs typeface="+mn-ea"/>
                <a:sym typeface="+mn-lt"/>
              </a:endParaRPr>
            </a:p>
          </p:txBody>
        </p:sp>
        <p:sp>
          <p:nvSpPr>
            <p:cNvPr id="17" name="TextBox 11">
              <a:extLst>
                <a:ext uri="{FF2B5EF4-FFF2-40B4-BE49-F238E27FC236}">
                  <a16:creationId xmlns:a16="http://schemas.microsoft.com/office/drawing/2014/main" id="{857B0F28-5A3B-5D9E-C9AE-A7CCC1D6F145}"/>
                </a:ext>
              </a:extLst>
            </p:cNvPr>
            <p:cNvSpPr txBox="1"/>
            <p:nvPr/>
          </p:nvSpPr>
          <p:spPr>
            <a:xfrm>
              <a:off x="2850228" y="1996460"/>
              <a:ext cx="2449035" cy="238442"/>
            </a:xfrm>
            <a:prstGeom prst="rect">
              <a:avLst/>
            </a:prstGeom>
            <a:noFill/>
          </p:spPr>
          <p:txBody>
            <a:bodyPr wrap="square" lIns="0" tIns="0" rIns="0" bIns="0" rtlCol="0">
              <a:spAutoFit/>
              <a:scene3d>
                <a:camera prst="orthographicFront"/>
                <a:lightRig rig="threePt" dir="t"/>
              </a:scene3d>
              <a:sp3d contourW="12700"/>
            </a:bodyPr>
            <a:lstStyle/>
            <a:p>
              <a:pPr algn="ctr"/>
              <a:r>
                <a:rPr lang="zh-TW" altLang="en-US" sz="1999" dirty="0">
                  <a:solidFill>
                    <a:srgbClr val="002060"/>
                  </a:solidFill>
                  <a:cs typeface="+mn-ea"/>
                  <a:sym typeface="+mn-lt"/>
                </a:rPr>
                <a:t>研磨 </a:t>
              </a:r>
              <a:r>
                <a:rPr lang="en-US" altLang="zh-TW" sz="1999" dirty="0">
                  <a:solidFill>
                    <a:srgbClr val="002060"/>
                  </a:solidFill>
                  <a:cs typeface="+mn-ea"/>
                  <a:sym typeface="+mn-lt"/>
                </a:rPr>
                <a:t>CMP</a:t>
              </a:r>
            </a:p>
          </p:txBody>
        </p:sp>
      </p:grpSp>
      <p:sp>
        <p:nvSpPr>
          <p:cNvPr id="2" name="标题 1">
            <a:extLst>
              <a:ext uri="{FF2B5EF4-FFF2-40B4-BE49-F238E27FC236}">
                <a16:creationId xmlns:a16="http://schemas.microsoft.com/office/drawing/2014/main" id="{4ABB636F-9C12-F466-F372-DF8DF35A061D}"/>
              </a:ext>
            </a:extLst>
          </p:cNvPr>
          <p:cNvSpPr txBox="1">
            <a:spLocks/>
          </p:cNvSpPr>
          <p:nvPr/>
        </p:nvSpPr>
        <p:spPr>
          <a:xfrm>
            <a:off x="-1628088" y="326321"/>
            <a:ext cx="11085195" cy="6680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800" b="1" dirty="0">
                <a:solidFill>
                  <a:srgbClr val="D4E7EE"/>
                </a:solidFill>
                <a:effectLst>
                  <a:outerShdw blurRad="38100" dist="38100" dir="2700000" algn="tl">
                    <a:srgbClr val="000000">
                      <a:alpha val="43137"/>
                    </a:srgbClr>
                  </a:outerShdw>
                </a:effectLst>
                <a:cs typeface="+mn-ea"/>
                <a:sym typeface="+mn-lt"/>
              </a:rPr>
              <a:t>Five Major Process</a:t>
            </a:r>
            <a:endParaRPr lang="zh-CN" altLang="en-US" sz="4800" b="1" dirty="0">
              <a:solidFill>
                <a:srgbClr val="D4E7EE"/>
              </a:solidFill>
              <a:effectLst>
                <a:outerShdw blurRad="38100" dist="38100" dir="2700000" algn="tl">
                  <a:srgbClr val="000000">
                    <a:alpha val="43137"/>
                  </a:srgbClr>
                </a:outerShdw>
              </a:effectLst>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advTm="2000">
        <p14:reveal/>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up)">
                                      <p:cBhvr>
                                        <p:cTn id="7" dur="500"/>
                                        <p:tgtEl>
                                          <p:spTgt spid="6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wipe(up)">
                                      <p:cBhvr>
                                        <p:cTn id="10" dur="500"/>
                                        <p:tgtEl>
                                          <p:spTgt spid="6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wipe(up)">
                                      <p:cBhvr>
                                        <p:cTn id="13" dur="500"/>
                                        <p:tgtEl>
                                          <p:spTgt spid="66"/>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randombar(horizontal)">
                                      <p:cBhvr>
                                        <p:cTn id="20" dur="500"/>
                                        <p:tgtEl>
                                          <p:spTgt spid="71"/>
                                        </p:tgtEl>
                                      </p:cBhvr>
                                    </p:animEffect>
                                  </p:childTnLst>
                                </p:cTn>
                              </p:par>
                            </p:childTnLst>
                          </p:cTn>
                        </p:par>
                        <p:par>
                          <p:cTn id="21" fill="hold">
                            <p:stCondLst>
                              <p:cond delay="1000"/>
                            </p:stCondLst>
                            <p:childTnLst>
                              <p:par>
                                <p:cTn id="22" presetID="14" presetClass="entr" presetSubtype="10" fill="hold" nodeType="after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randombar(horizontal)">
                                      <p:cBhvr>
                                        <p:cTn id="24" dur="500"/>
                                        <p:tgtEl>
                                          <p:spTgt spid="78"/>
                                        </p:tgtEl>
                                      </p:cBhvr>
                                    </p:animEffect>
                                  </p:childTnLst>
                                </p:cTn>
                              </p:par>
                            </p:childTnLst>
                          </p:cTn>
                        </p:par>
                        <p:par>
                          <p:cTn id="25" fill="hold">
                            <p:stCondLst>
                              <p:cond delay="1500"/>
                            </p:stCondLst>
                            <p:childTnLst>
                              <p:par>
                                <p:cTn id="26" presetID="14" presetClass="entr" presetSubtype="10" fill="hold" nodeType="after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randombar(horizontal)">
                                      <p:cBhvr>
                                        <p:cTn id="28" dur="500"/>
                                        <p:tgtEl>
                                          <p:spTgt spid="81"/>
                                        </p:tgtEl>
                                      </p:cBhvr>
                                    </p:animEffect>
                                  </p:childTnLst>
                                </p:cTn>
                              </p:par>
                            </p:childTnLst>
                          </p:cTn>
                        </p:par>
                        <p:par>
                          <p:cTn id="29" fill="hold">
                            <p:stCondLst>
                              <p:cond delay="2000"/>
                            </p:stCondLst>
                            <p:childTnLst>
                              <p:par>
                                <p:cTn id="30" presetID="14" presetClass="entr" presetSubtype="10" fill="hold"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randombar(horizontal)">
                                      <p:cBhvr>
                                        <p:cTn id="32" dur="500"/>
                                        <p:tgtEl>
                                          <p:spTgt spid="84"/>
                                        </p:tgtEl>
                                      </p:cBhvr>
                                    </p:animEffect>
                                  </p:childTnLst>
                                </p:cTn>
                              </p:par>
                            </p:childTnLst>
                          </p:cTn>
                        </p:par>
                        <p:par>
                          <p:cTn id="33" fill="hold">
                            <p:stCondLst>
                              <p:cond delay="2500"/>
                            </p:stCondLst>
                            <p:childTnLst>
                              <p:par>
                                <p:cTn id="34" presetID="14" presetClass="entr" presetSubtype="10"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randombar(horizontal)">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4209115" y="903572"/>
            <a:ext cx="4300728" cy="4300728"/>
          </a:xfrm>
          <a:prstGeom prst="rect">
            <a:avLst/>
          </a:prstGeom>
        </p:spPr>
      </p:pic>
      <p:sp>
        <p:nvSpPr>
          <p:cNvPr id="6" name="文本框 5"/>
          <p:cNvSpPr txBox="1"/>
          <p:nvPr/>
        </p:nvSpPr>
        <p:spPr>
          <a:xfrm>
            <a:off x="5245847" y="2191428"/>
            <a:ext cx="2124883" cy="1389739"/>
          </a:xfrm>
          <a:prstGeom prst="rect">
            <a:avLst/>
          </a:prstGeom>
          <a:noFill/>
        </p:spPr>
        <p:txBody>
          <a:bodyPr wrap="square" rtlCol="0">
            <a:spAutoFit/>
          </a:bodyPr>
          <a:lstStyle/>
          <a:p>
            <a:pPr algn="ctr"/>
            <a:r>
              <a:rPr lang="en-US" altLang="zh-CN" sz="8430" b="1" dirty="0">
                <a:solidFill>
                  <a:srgbClr val="D4E7EE"/>
                </a:solidFill>
                <a:effectLst>
                  <a:outerShdw blurRad="38100" dist="38100" dir="2700000" algn="tl">
                    <a:srgbClr val="000000">
                      <a:alpha val="43137"/>
                    </a:srgbClr>
                  </a:outerShdw>
                </a:effectLst>
                <a:cs typeface="+mn-ea"/>
                <a:sym typeface="+mn-lt"/>
              </a:rPr>
              <a:t>02</a:t>
            </a:r>
            <a:endParaRPr lang="zh-CN" altLang="en-US" sz="8430" b="1" dirty="0">
              <a:solidFill>
                <a:srgbClr val="D4E7EE"/>
              </a:solidFill>
              <a:effectLst>
                <a:outerShdw blurRad="38100" dist="38100" dir="2700000" algn="tl">
                  <a:srgbClr val="000000">
                    <a:alpha val="43137"/>
                  </a:srgbClr>
                </a:outerShdw>
              </a:effectLst>
              <a:cs typeface="+mn-ea"/>
              <a:sym typeface="+mn-lt"/>
            </a:endParaRPr>
          </a:p>
        </p:txBody>
      </p:sp>
      <p:sp>
        <p:nvSpPr>
          <p:cNvPr id="7" name="文本框 6"/>
          <p:cNvSpPr txBox="1"/>
          <p:nvPr/>
        </p:nvSpPr>
        <p:spPr>
          <a:xfrm>
            <a:off x="1801728" y="4561751"/>
            <a:ext cx="8991957" cy="1569660"/>
          </a:xfrm>
          <a:prstGeom prst="rect">
            <a:avLst/>
          </a:prstGeom>
          <a:noFill/>
        </p:spPr>
        <p:txBody>
          <a:bodyPr wrap="square" rtlCol="0">
            <a:spAutoFit/>
          </a:bodyPr>
          <a:lstStyle/>
          <a:p>
            <a:pPr algn="ctr">
              <a:defRPr/>
            </a:pPr>
            <a:r>
              <a:rPr lang="en-US" altLang="zh-TW" sz="4800" b="1" dirty="0">
                <a:solidFill>
                  <a:srgbClr val="D4E7EE"/>
                </a:solidFill>
                <a:effectLst>
                  <a:outerShdw blurRad="38100" dist="38100" dir="2700000" algn="tl">
                    <a:srgbClr val="000000">
                      <a:alpha val="43137"/>
                    </a:srgbClr>
                  </a:outerShdw>
                </a:effectLst>
                <a:cs typeface="+mn-ea"/>
                <a:sym typeface="+mn-lt"/>
              </a:rPr>
              <a:t>Etching Department</a:t>
            </a:r>
            <a:r>
              <a:rPr lang="zh-TW" altLang="en-US" sz="4800" b="1" dirty="0">
                <a:solidFill>
                  <a:srgbClr val="D4E7EE"/>
                </a:solidFill>
                <a:effectLst>
                  <a:outerShdw blurRad="38100" dist="38100" dir="2700000" algn="tl">
                    <a:srgbClr val="000000">
                      <a:alpha val="43137"/>
                    </a:srgbClr>
                  </a:outerShdw>
                </a:effectLst>
                <a:cs typeface="+mn-ea"/>
                <a:sym typeface="+mn-lt"/>
              </a:rPr>
              <a:t> </a:t>
            </a:r>
            <a:r>
              <a:rPr lang="en-US" altLang="zh-TW" sz="4800" b="1" dirty="0">
                <a:solidFill>
                  <a:srgbClr val="D4E7EE"/>
                </a:solidFill>
                <a:effectLst>
                  <a:outerShdw blurRad="38100" dist="38100" dir="2700000" algn="tl">
                    <a:srgbClr val="000000">
                      <a:alpha val="43137"/>
                    </a:srgbClr>
                  </a:outerShdw>
                </a:effectLst>
                <a:cs typeface="+mn-ea"/>
                <a:sym typeface="+mn-lt"/>
              </a:rPr>
              <a:t>Introduction</a:t>
            </a:r>
            <a:endParaRPr lang="zh-CN" altLang="en-US" sz="4800" b="1" dirty="0">
              <a:solidFill>
                <a:srgbClr val="D4E7EE"/>
              </a:solidFill>
              <a:effectLst>
                <a:outerShdw blurRad="38100" dist="38100" dir="2700000" algn="tl">
                  <a:srgbClr val="000000">
                    <a:alpha val="43137"/>
                  </a:srgbClr>
                </a:outerShdw>
              </a:effectLst>
              <a:cs typeface="+mn-ea"/>
              <a:sym typeface="+mn-lt"/>
            </a:endParaRPr>
          </a:p>
          <a:p>
            <a:pPr algn="ctr">
              <a:defRPr/>
            </a:pPr>
            <a:endParaRPr lang="zh-CN" altLang="en-US" sz="4800" b="1" dirty="0">
              <a:solidFill>
                <a:srgbClr val="D4E7EE"/>
              </a:solidFill>
              <a:effectLst>
                <a:outerShdw blurRad="38100" dist="38100" dir="2700000" algn="tl">
                  <a:srgbClr val="000000">
                    <a:alpha val="43137"/>
                  </a:srgbClr>
                </a:outerShdw>
              </a:effectLst>
              <a:cs typeface="+mn-ea"/>
              <a:sym typeface="+mn-lt"/>
            </a:endParaRPr>
          </a:p>
        </p:txBody>
      </p:sp>
      <p:sp>
        <p:nvSpPr>
          <p:cNvPr id="8" name="文本框 7"/>
          <p:cNvSpPr txBox="1"/>
          <p:nvPr/>
        </p:nvSpPr>
        <p:spPr>
          <a:xfrm>
            <a:off x="3296387" y="5346581"/>
            <a:ext cx="5956072" cy="416717"/>
          </a:xfrm>
          <a:prstGeom prst="rect">
            <a:avLst/>
          </a:prstGeom>
          <a:noFill/>
        </p:spPr>
        <p:txBody>
          <a:bodyPr wrap="square" rtlCol="0">
            <a:spAutoFit/>
          </a:bodyPr>
          <a:lstStyle/>
          <a:p>
            <a:pPr algn="ctr"/>
            <a:r>
              <a:rPr lang="en-US" altLang="zh-CN" sz="2110" dirty="0">
                <a:solidFill>
                  <a:srgbClr val="D4E7EE"/>
                </a:solidFill>
                <a:effectLst>
                  <a:outerShdw blurRad="38100" dist="38100" dir="2700000" algn="tl">
                    <a:srgbClr val="000000">
                      <a:alpha val="43137"/>
                    </a:srgbClr>
                  </a:outerShdw>
                </a:effectLst>
                <a:cs typeface="+mn-ea"/>
                <a:sym typeface="+mn-lt"/>
              </a:rPr>
              <a:t>More than I can see Beyond imagination</a:t>
            </a:r>
            <a:endParaRPr lang="zh-CN" altLang="en-US" sz="2110" dirty="0">
              <a:solidFill>
                <a:srgbClr val="D4E7EE"/>
              </a:solidFill>
              <a:effectLst>
                <a:outerShdw blurRad="38100" dist="38100" dir="2700000" algn="tl">
                  <a:srgbClr val="000000">
                    <a:alpha val="43137"/>
                  </a:srgbClr>
                </a:outerShdw>
              </a:effectLst>
              <a:cs typeface="+mn-ea"/>
              <a:sym typeface="+mn-lt"/>
            </a:endParaRPr>
          </a:p>
        </p:txBody>
      </p:sp>
      <p:pic>
        <p:nvPicPr>
          <p:cNvPr id="10" name="图片 9"/>
          <p:cNvPicPr>
            <a:picLocks noChangeAspect="1"/>
          </p:cNvPicPr>
          <p:nvPr/>
        </p:nvPicPr>
        <p:blipFill rotWithShape="1">
          <a:blip r:embed="rId5" cstate="screen"/>
          <a:srcRect/>
          <a:stretch>
            <a:fillRect/>
          </a:stretch>
        </p:blipFill>
        <p:spPr>
          <a:xfrm>
            <a:off x="-1" y="456541"/>
            <a:ext cx="2969443" cy="4510632"/>
          </a:xfrm>
          <a:prstGeom prst="rect">
            <a:avLst/>
          </a:prstGeom>
        </p:spPr>
      </p:pic>
      <p:pic>
        <p:nvPicPr>
          <p:cNvPr id="11" name="图片 10"/>
          <p:cNvPicPr>
            <a:picLocks noChangeAspect="1"/>
          </p:cNvPicPr>
          <p:nvPr/>
        </p:nvPicPr>
        <p:blipFill rotWithShape="1">
          <a:blip r:embed="rId6" cstate="screen"/>
          <a:srcRect/>
          <a:stretch>
            <a:fillRect/>
          </a:stretch>
        </p:blipFill>
        <p:spPr>
          <a:xfrm>
            <a:off x="9700005" y="1613855"/>
            <a:ext cx="3183696" cy="47647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advTm="4000">
        <p:circle/>
      </p:transition>
    </mc:Choice>
    <mc:Fallback xmlns="">
      <p:transition spd="slow" advTm="400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
                                        </p:tgtEl>
                                        <p:attrNameLst>
                                          <p:attrName>ppt_y</p:attrName>
                                        </p:attrNameLst>
                                      </p:cBhvr>
                                      <p:tavLst>
                                        <p:tav tm="0">
                                          <p:val>
                                            <p:strVal val="#ppt_y"/>
                                          </p:val>
                                        </p:tav>
                                        <p:tav tm="100000">
                                          <p:val>
                                            <p:strVal val="#ppt_y"/>
                                          </p:val>
                                        </p:tav>
                                      </p:tavLst>
                                    </p:anim>
                                    <p:anim calcmode="lin" valueType="num">
                                      <p:cBhvr>
                                        <p:cTn id="1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
                                        </p:tgtEl>
                                      </p:cBhvr>
                                    </p:animEffect>
                                  </p:childTnLst>
                                </p:cTn>
                              </p:par>
                            </p:childTnLst>
                          </p:cTn>
                        </p:par>
                        <p:par>
                          <p:cTn id="18" fill="hold">
                            <p:stCondLst>
                              <p:cond delay="1549"/>
                            </p:stCondLst>
                            <p:childTnLst>
                              <p:par>
                                <p:cTn id="19" presetID="26" presetClass="emph" presetSubtype="0" fill="hold" grpId="1" nodeType="afterEffect">
                                  <p:stCondLst>
                                    <p:cond delay="0"/>
                                  </p:stCondLst>
                                  <p:iterate type="lt">
                                    <p:tmPct val="0"/>
                                  </p:iterate>
                                  <p:childTnLst>
                                    <p:animEffect transition="out" filter="fade">
                                      <p:cBhvr>
                                        <p:cTn id="20" dur="1000" tmFilter="0, 0; .2, .5; .8, .5; 1, 0"/>
                                        <p:tgtEl>
                                          <p:spTgt spid="6"/>
                                        </p:tgtEl>
                                      </p:cBhvr>
                                    </p:animEffect>
                                    <p:animScale>
                                      <p:cBhvr>
                                        <p:cTn id="21" dur="500" autoRev="1" fill="hold"/>
                                        <p:tgtEl>
                                          <p:spTgt spid="6"/>
                                        </p:tgtEl>
                                      </p:cBhvr>
                                      <p:by x="105000" y="105000"/>
                                    </p:animScale>
                                  </p:childTnLst>
                                </p:cTn>
                              </p:par>
                            </p:childTnLst>
                          </p:cTn>
                        </p:par>
                        <p:par>
                          <p:cTn id="22" fill="hold">
                            <p:stCondLst>
                              <p:cond delay="2549"/>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7"/>
                                        </p:tgtEl>
                                        <p:attrNameLst>
                                          <p:attrName>ppt_y</p:attrName>
                                        </p:attrNameLst>
                                      </p:cBhvr>
                                      <p:tavLst>
                                        <p:tav tm="0">
                                          <p:val>
                                            <p:strVal val="#ppt_y"/>
                                          </p:val>
                                        </p:tav>
                                        <p:tav tm="100000">
                                          <p:val>
                                            <p:strVal val="#ppt_y"/>
                                          </p:val>
                                        </p:tav>
                                      </p:tavLst>
                                    </p:anim>
                                    <p:anim calcmode="lin" valueType="num">
                                      <p:cBhvr>
                                        <p:cTn id="2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7"/>
                                        </p:tgtEl>
                                      </p:cBhvr>
                                    </p:animEffect>
                                  </p:childTnLst>
                                </p:cTn>
                              </p:par>
                            </p:childTnLst>
                          </p:cTn>
                        </p:par>
                        <p:par>
                          <p:cTn id="30" fill="hold">
                            <p:stCondLst>
                              <p:cond delay="4449"/>
                            </p:stCondLst>
                            <p:childTnLst>
                              <p:par>
                                <p:cTn id="31" presetID="26" presetClass="emph" presetSubtype="0" fill="hold" grpId="1" nodeType="afterEffect">
                                  <p:stCondLst>
                                    <p:cond delay="0"/>
                                  </p:stCondLst>
                                  <p:iterate type="lt">
                                    <p:tmPct val="0"/>
                                  </p:iterate>
                                  <p:childTnLst>
                                    <p:animEffect transition="out" filter="fade">
                                      <p:cBhvr>
                                        <p:cTn id="32" dur="1000" tmFilter="0, 0; .2, .5; .8, .5; 1, 0"/>
                                        <p:tgtEl>
                                          <p:spTgt spid="7"/>
                                        </p:tgtEl>
                                      </p:cBhvr>
                                    </p:animEffect>
                                    <p:animScale>
                                      <p:cBhvr>
                                        <p:cTn id="33" dur="500" autoRev="1" fill="hold"/>
                                        <p:tgtEl>
                                          <p:spTgt spid="7"/>
                                        </p:tgtEl>
                                      </p:cBhvr>
                                      <p:by x="105000" y="105000"/>
                                    </p:animScale>
                                  </p:childTnLst>
                                </p:cTn>
                              </p:par>
                            </p:childTnLst>
                          </p:cTn>
                        </p:par>
                        <p:par>
                          <p:cTn id="34" fill="hold">
                            <p:stCondLst>
                              <p:cond delay="5449"/>
                            </p:stCondLst>
                            <p:childTnLst>
                              <p:par>
                                <p:cTn id="35" presetID="37"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900" decel="100000" fill="hold"/>
                                        <p:tgtEl>
                                          <p:spTgt spid="8"/>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1094EFE2-2DCC-C14F-BD43-97455022E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128" y="3174180"/>
            <a:ext cx="3486150" cy="17145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C355C47F-F4A8-D9B2-D67A-6790C0387466}"/>
              </a:ext>
            </a:extLst>
          </p:cNvPr>
          <p:cNvSpPr txBox="1">
            <a:spLocks/>
          </p:cNvSpPr>
          <p:nvPr/>
        </p:nvSpPr>
        <p:spPr>
          <a:xfrm>
            <a:off x="2762054" y="390637"/>
            <a:ext cx="9737453" cy="6680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b="1" dirty="0">
                <a:solidFill>
                  <a:schemeClr val="bg1"/>
                </a:solidFill>
                <a:latin typeface="+mn-lt"/>
                <a:ea typeface="+mn-ea"/>
                <a:cs typeface="+mn-ea"/>
                <a:sym typeface="+mn-lt"/>
              </a:rPr>
              <a:t>Difference between dry etching and wet etching</a:t>
            </a:r>
            <a:endParaRPr lang="zh-CN" altLang="en-US" sz="3600" b="1" dirty="0">
              <a:solidFill>
                <a:schemeClr val="bg1"/>
              </a:solidFill>
              <a:latin typeface="+mn-lt"/>
              <a:ea typeface="+mn-ea"/>
              <a:cs typeface="+mn-ea"/>
              <a:sym typeface="+mn-lt"/>
            </a:endParaRPr>
          </a:p>
        </p:txBody>
      </p:sp>
      <p:pic>
        <p:nvPicPr>
          <p:cNvPr id="1026" name="Picture 2" descr="Gallery | Micron Technologies, Inc">
            <a:extLst>
              <a:ext uri="{FF2B5EF4-FFF2-40B4-BE49-F238E27FC236}">
                <a16:creationId xmlns:a16="http://schemas.microsoft.com/office/drawing/2014/main" id="{14870C23-7AA6-F630-3EBD-1198ED4BCFB2}"/>
              </a:ext>
            </a:extLst>
          </p:cNvPr>
          <p:cNvPicPr>
            <a:picLocks noChangeAspect="1" noChangeArrowheads="1"/>
          </p:cNvPicPr>
          <p:nvPr/>
        </p:nvPicPr>
        <p:blipFill>
          <a:blip r:embed="rId4" cstate="print">
            <a:alphaModFix/>
            <a:extLst>
              <a:ext uri="{BEBA8EAE-BF5A-486C-A8C5-ECC9F3942E4B}">
                <a14:imgProps xmlns:a14="http://schemas.microsoft.com/office/drawing/2010/main">
                  <a14:imgLayer r:embed="rId5">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352893" y="353525"/>
            <a:ext cx="2077513" cy="5654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34982C1-944C-FED6-871F-F66A69E8FA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49397" y="3108359"/>
            <a:ext cx="3240979"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85B58671-309A-9C73-9D39-BD0358FF6C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6246" y="2908368"/>
            <a:ext cx="3286125" cy="1895475"/>
          </a:xfrm>
          <a:prstGeom prst="rect">
            <a:avLst/>
          </a:prstGeom>
          <a:noFill/>
          <a:extLst>
            <a:ext uri="{909E8E84-426E-40DD-AFC4-6F175D3DCCD1}">
              <a14:hiddenFill xmlns:a14="http://schemas.microsoft.com/office/drawing/2010/main">
                <a:solidFill>
                  <a:srgbClr val="FFFFFF"/>
                </a:solidFill>
              </a14:hiddenFill>
            </a:ext>
          </a:extLst>
        </p:spPr>
      </p:pic>
      <p:sp>
        <p:nvSpPr>
          <p:cNvPr id="6" name="Straight Connector 9">
            <a:extLst>
              <a:ext uri="{FF2B5EF4-FFF2-40B4-BE49-F238E27FC236}">
                <a16:creationId xmlns:a16="http://schemas.microsoft.com/office/drawing/2014/main" id="{E5936727-3F93-A94D-9E0B-E06F710A5B65}"/>
              </a:ext>
            </a:extLst>
          </p:cNvPr>
          <p:cNvSpPr/>
          <p:nvPr/>
        </p:nvSpPr>
        <p:spPr>
          <a:xfrm flipV="1">
            <a:off x="4365299" y="2286760"/>
            <a:ext cx="0" cy="3948645"/>
          </a:xfrm>
          <a:prstGeom prst="line">
            <a:avLst/>
          </a:prstGeom>
          <a:ln w="28575" cap="rnd">
            <a:solidFill>
              <a:srgbClr val="D4E7EE"/>
            </a:solidFill>
            <a:prstDash val="solid"/>
            <a:round/>
          </a:ln>
        </p:spPr>
        <p:txBody>
          <a:bodyPr anchor="ctr"/>
          <a:lstStyle/>
          <a:p>
            <a:pPr algn="ctr"/>
            <a:endParaRPr sz="1999" dirty="0">
              <a:cs typeface="+mn-ea"/>
              <a:sym typeface="+mn-lt"/>
            </a:endParaRPr>
          </a:p>
        </p:txBody>
      </p:sp>
      <p:sp>
        <p:nvSpPr>
          <p:cNvPr id="7" name="Straight Connector 9">
            <a:extLst>
              <a:ext uri="{FF2B5EF4-FFF2-40B4-BE49-F238E27FC236}">
                <a16:creationId xmlns:a16="http://schemas.microsoft.com/office/drawing/2014/main" id="{A2CA8568-314E-9E88-CE52-44377FA87389}"/>
              </a:ext>
            </a:extLst>
          </p:cNvPr>
          <p:cNvSpPr/>
          <p:nvPr/>
        </p:nvSpPr>
        <p:spPr>
          <a:xfrm flipV="1">
            <a:off x="8618359" y="2286760"/>
            <a:ext cx="0" cy="3948645"/>
          </a:xfrm>
          <a:prstGeom prst="line">
            <a:avLst/>
          </a:prstGeom>
          <a:ln w="28575" cap="rnd">
            <a:solidFill>
              <a:srgbClr val="D4E7EE"/>
            </a:solidFill>
            <a:prstDash val="solid"/>
            <a:round/>
          </a:ln>
        </p:spPr>
        <p:txBody>
          <a:bodyPr anchor="ctr"/>
          <a:lstStyle/>
          <a:p>
            <a:pPr algn="ctr"/>
            <a:endParaRPr sz="1999" dirty="0">
              <a:cs typeface="+mn-ea"/>
              <a:sym typeface="+mn-lt"/>
            </a:endParaRPr>
          </a:p>
        </p:txBody>
      </p:sp>
      <p:sp>
        <p:nvSpPr>
          <p:cNvPr id="25" name="文字方塊 24">
            <a:extLst>
              <a:ext uri="{FF2B5EF4-FFF2-40B4-BE49-F238E27FC236}">
                <a16:creationId xmlns:a16="http://schemas.microsoft.com/office/drawing/2014/main" id="{92B698E7-F1B8-AD93-1044-9B251DB89540}"/>
              </a:ext>
            </a:extLst>
          </p:cNvPr>
          <p:cNvSpPr txBox="1"/>
          <p:nvPr/>
        </p:nvSpPr>
        <p:spPr>
          <a:xfrm>
            <a:off x="8953004" y="2275170"/>
            <a:ext cx="3346062" cy="400110"/>
          </a:xfrm>
          <a:prstGeom prst="rect">
            <a:avLst/>
          </a:prstGeom>
          <a:noFill/>
        </p:spPr>
        <p:txBody>
          <a:bodyPr wrap="square">
            <a:spAutoFit/>
          </a:bodyPr>
          <a:lstStyle/>
          <a:p>
            <a:pPr marL="0" marR="0">
              <a:spcBef>
                <a:spcPts val="0"/>
              </a:spcBef>
              <a:spcAft>
                <a:spcPts val="0"/>
              </a:spcAft>
            </a:pPr>
            <a:r>
              <a:rPr lang="en-US" altLang="zh-TW" sz="2000" b="1" dirty="0">
                <a:solidFill>
                  <a:srgbClr val="2E75B5"/>
                </a:solidFill>
                <a:ea typeface="Microsoft JhengHei" panose="020B0604030504040204" pitchFamily="34" charset="-120"/>
              </a:rPr>
              <a:t>Reactive Ion Etching  (</a:t>
            </a:r>
            <a:r>
              <a:rPr lang="en-US" altLang="zh-TW" sz="2000" b="1" dirty="0">
                <a:solidFill>
                  <a:srgbClr val="2E75B5"/>
                </a:solidFill>
                <a:effectLst/>
                <a:ea typeface="Microsoft JhengHei" panose="020B0604030504040204" pitchFamily="34" charset="-120"/>
              </a:rPr>
              <a:t>RIE)</a:t>
            </a:r>
            <a:endParaRPr lang="zh-TW" altLang="zh-TW" sz="2000" dirty="0">
              <a:solidFill>
                <a:srgbClr val="2E75B5"/>
              </a:solidFill>
              <a:effectLst/>
              <a:ea typeface="Microsoft JhengHei" panose="020B0604030504040204" pitchFamily="34" charset="-120"/>
            </a:endParaRPr>
          </a:p>
        </p:txBody>
      </p:sp>
      <p:sp>
        <p:nvSpPr>
          <p:cNvPr id="26" name="文字方塊 25">
            <a:extLst>
              <a:ext uri="{FF2B5EF4-FFF2-40B4-BE49-F238E27FC236}">
                <a16:creationId xmlns:a16="http://schemas.microsoft.com/office/drawing/2014/main" id="{6C283B83-8FCB-9751-E542-200003FD38E3}"/>
              </a:ext>
            </a:extLst>
          </p:cNvPr>
          <p:cNvSpPr txBox="1"/>
          <p:nvPr/>
        </p:nvSpPr>
        <p:spPr>
          <a:xfrm>
            <a:off x="4681864" y="2275170"/>
            <a:ext cx="2303396" cy="400110"/>
          </a:xfrm>
          <a:prstGeom prst="rect">
            <a:avLst/>
          </a:prstGeom>
          <a:noFill/>
        </p:spPr>
        <p:txBody>
          <a:bodyPr wrap="square">
            <a:spAutoFit/>
          </a:bodyPr>
          <a:lstStyle/>
          <a:p>
            <a:pPr marL="0" marR="0">
              <a:spcBef>
                <a:spcPts val="0"/>
              </a:spcBef>
              <a:spcAft>
                <a:spcPts val="0"/>
              </a:spcAft>
            </a:pPr>
            <a:r>
              <a:rPr lang="en-US" altLang="zh-TW" sz="2000" b="1" dirty="0">
                <a:solidFill>
                  <a:srgbClr val="2E75B5"/>
                </a:solidFill>
                <a:ea typeface="Microsoft JhengHei" panose="020B0604030504040204" pitchFamily="34" charset="-120"/>
              </a:rPr>
              <a:t>Chemical etching </a:t>
            </a:r>
            <a:endParaRPr lang="zh-TW" altLang="zh-TW" sz="2000" b="1" dirty="0">
              <a:solidFill>
                <a:srgbClr val="2E75B5"/>
              </a:solidFill>
              <a:ea typeface="Microsoft JhengHei" panose="020B0604030504040204" pitchFamily="34" charset="-120"/>
            </a:endParaRPr>
          </a:p>
        </p:txBody>
      </p:sp>
      <p:sp>
        <p:nvSpPr>
          <p:cNvPr id="31" name="文字方塊 30">
            <a:extLst>
              <a:ext uri="{FF2B5EF4-FFF2-40B4-BE49-F238E27FC236}">
                <a16:creationId xmlns:a16="http://schemas.microsoft.com/office/drawing/2014/main" id="{5ADE3B9A-7968-9BAE-0502-10A49B4CE616}"/>
              </a:ext>
            </a:extLst>
          </p:cNvPr>
          <p:cNvSpPr txBox="1"/>
          <p:nvPr/>
        </p:nvSpPr>
        <p:spPr>
          <a:xfrm>
            <a:off x="553334" y="2275170"/>
            <a:ext cx="2303395" cy="400110"/>
          </a:xfrm>
          <a:prstGeom prst="rect">
            <a:avLst/>
          </a:prstGeom>
          <a:noFill/>
        </p:spPr>
        <p:txBody>
          <a:bodyPr wrap="square">
            <a:spAutoFit/>
          </a:bodyPr>
          <a:lstStyle/>
          <a:p>
            <a:r>
              <a:rPr lang="en-US" altLang="zh-TW" sz="2000" b="1" dirty="0">
                <a:solidFill>
                  <a:srgbClr val="2E75B5"/>
                </a:solidFill>
                <a:ea typeface="Microsoft JhengHei" panose="020B0604030504040204" pitchFamily="34" charset="-120"/>
              </a:rPr>
              <a:t>Physical etching</a:t>
            </a:r>
            <a:endParaRPr lang="zh-TW" altLang="en-US" sz="2000" b="1" dirty="0">
              <a:solidFill>
                <a:srgbClr val="2E75B5"/>
              </a:solidFill>
              <a:ea typeface="Microsoft JhengHei" panose="020B0604030504040204" pitchFamily="34" charset="-120"/>
            </a:endParaRPr>
          </a:p>
        </p:txBody>
      </p:sp>
      <p:sp>
        <p:nvSpPr>
          <p:cNvPr id="4" name="矩形: 圓角 3">
            <a:extLst>
              <a:ext uri="{FF2B5EF4-FFF2-40B4-BE49-F238E27FC236}">
                <a16:creationId xmlns:a16="http://schemas.microsoft.com/office/drawing/2014/main" id="{7BF4DB1A-3810-EDEC-3F16-AEA39B3AF5C6}"/>
              </a:ext>
            </a:extLst>
          </p:cNvPr>
          <p:cNvSpPr/>
          <p:nvPr/>
        </p:nvSpPr>
        <p:spPr>
          <a:xfrm>
            <a:off x="4728863" y="5025082"/>
            <a:ext cx="3525933" cy="116792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Chemical etching is a method of removing the surface of a material using a chemical reaction. The material is soaked in a specific etching solution, which reacts with the surface of the material to cause etching of the material</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矩形: 圓角 4">
            <a:extLst>
              <a:ext uri="{FF2B5EF4-FFF2-40B4-BE49-F238E27FC236}">
                <a16:creationId xmlns:a16="http://schemas.microsoft.com/office/drawing/2014/main" id="{3863F580-F4D1-A300-9ADF-3075C522E887}"/>
              </a:ext>
            </a:extLst>
          </p:cNvPr>
          <p:cNvSpPr/>
          <p:nvPr/>
        </p:nvSpPr>
        <p:spPr>
          <a:xfrm>
            <a:off x="8973870" y="5025082"/>
            <a:ext cx="3525933" cy="116792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108000"/>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In order to make up for the shortcomings of physical and chemical etching</a:t>
            </a:r>
          </a:p>
          <a:p>
            <a:pPr marL="108000"/>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The etching method using RIE combines "physical ion bombardment" and "chemical reaction"</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8" name="矩形: 圓角 7">
            <a:extLst>
              <a:ext uri="{FF2B5EF4-FFF2-40B4-BE49-F238E27FC236}">
                <a16:creationId xmlns:a16="http://schemas.microsoft.com/office/drawing/2014/main" id="{4202D900-FF7A-8BA2-B186-C8FAB9685B9A}"/>
              </a:ext>
            </a:extLst>
          </p:cNvPr>
          <p:cNvSpPr/>
          <p:nvPr/>
        </p:nvSpPr>
        <p:spPr>
          <a:xfrm>
            <a:off x="351283" y="5034211"/>
            <a:ext cx="3708833" cy="116792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108000"/>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Physical etching is the use of physical methods to remove the surface of a material. One common way to do this is to use ion beam etching, where the accelerated ion beam hits the surface of the material, causing it to be etched away.</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文字方塊 2">
            <a:extLst>
              <a:ext uri="{FF2B5EF4-FFF2-40B4-BE49-F238E27FC236}">
                <a16:creationId xmlns:a16="http://schemas.microsoft.com/office/drawing/2014/main" id="{09867F47-E103-FFD8-B47F-73556543D36D}"/>
              </a:ext>
            </a:extLst>
          </p:cNvPr>
          <p:cNvSpPr txBox="1"/>
          <p:nvPr/>
        </p:nvSpPr>
        <p:spPr>
          <a:xfrm>
            <a:off x="219469" y="1493756"/>
            <a:ext cx="11799705" cy="400110"/>
          </a:xfrm>
          <a:prstGeom prst="rect">
            <a:avLst/>
          </a:prstGeom>
          <a:noFill/>
        </p:spPr>
        <p:txBody>
          <a:bodyPr wrap="square">
            <a:spAutoFit/>
          </a:bodyPr>
          <a:lstStyle/>
          <a:p>
            <a:r>
              <a:rPr lang="en-US" altLang="zh-TW" sz="2000" b="1" dirty="0">
                <a:solidFill>
                  <a:srgbClr val="2E75B5"/>
                </a:solidFill>
                <a:ea typeface="Microsoft JhengHei" panose="020B0604030504040204" pitchFamily="34" charset="-120"/>
              </a:rPr>
              <a:t>E</a:t>
            </a:r>
            <a:r>
              <a:rPr lang="en-US" altLang="zh-TW" sz="2000" b="1" dirty="0">
                <a:solidFill>
                  <a:srgbClr val="2E75B5"/>
                </a:solidFill>
                <a:effectLst/>
                <a:ea typeface="Microsoft JhengHei" panose="020B0604030504040204" pitchFamily="34" charset="-120"/>
              </a:rPr>
              <a:t>tching is divided into dry etching and wet etching:</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337DFB-45E4-2F87-F4F9-2710EBE6D40F}"/>
              </a:ext>
            </a:extLst>
          </p:cNvPr>
          <p:cNvSpPr txBox="1">
            <a:spLocks/>
          </p:cNvSpPr>
          <p:nvPr/>
        </p:nvSpPr>
        <p:spPr>
          <a:xfrm>
            <a:off x="2064470" y="353525"/>
            <a:ext cx="10622830" cy="6680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b="1" dirty="0">
                <a:solidFill>
                  <a:schemeClr val="bg1">
                    <a:lumMod val="95000"/>
                  </a:schemeClr>
                </a:solidFill>
                <a:cs typeface="+mn-ea"/>
                <a:sym typeface="+mn-lt"/>
              </a:rPr>
              <a:t>Personal protective equipment and tools</a:t>
            </a:r>
            <a:endParaRPr lang="id-ID" altLang="zh-TW" b="1" dirty="0">
              <a:solidFill>
                <a:schemeClr val="bg1">
                  <a:lumMod val="95000"/>
                </a:schemeClr>
              </a:solidFill>
              <a:cs typeface="+mn-ea"/>
              <a:sym typeface="+mn-lt"/>
            </a:endParaRPr>
          </a:p>
          <a:p>
            <a:pPr algn="ctr"/>
            <a:endParaRPr lang="id-ID" altLang="zh-TW" b="1" dirty="0">
              <a:solidFill>
                <a:schemeClr val="bg1">
                  <a:lumMod val="95000"/>
                </a:schemeClr>
              </a:solidFill>
              <a:cs typeface="+mn-ea"/>
              <a:sym typeface="+mn-lt"/>
            </a:endParaRPr>
          </a:p>
        </p:txBody>
      </p:sp>
      <p:pic>
        <p:nvPicPr>
          <p:cNvPr id="3" name="Picture 2" descr="Gallery | Micron Technologies, Inc">
            <a:extLst>
              <a:ext uri="{FF2B5EF4-FFF2-40B4-BE49-F238E27FC236}">
                <a16:creationId xmlns:a16="http://schemas.microsoft.com/office/drawing/2014/main" id="{9EB6EF4F-ACBD-225F-FFD8-081CB09E78C1}"/>
              </a:ext>
            </a:extLst>
          </p:cNvPr>
          <p:cNvPicPr>
            <a:picLocks noChangeAspect="1" noChangeArrowheads="1"/>
          </p:cNvPicPr>
          <p:nvPr/>
        </p:nvPicPr>
        <p:blipFill>
          <a:blip r:embed="rId3" cstate="print">
            <a:alphaModFix/>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352893" y="353525"/>
            <a:ext cx="2077513" cy="5654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181">
            <a:extLst>
              <a:ext uri="{FF2B5EF4-FFF2-40B4-BE49-F238E27FC236}">
                <a16:creationId xmlns:a16="http://schemas.microsoft.com/office/drawing/2014/main" id="{6491ECAC-E701-85C5-FE64-AB7692872679}"/>
              </a:ext>
            </a:extLst>
          </p:cNvPr>
          <p:cNvPicPr>
            <a:picLocks noChangeAspect="1"/>
          </p:cNvPicPr>
          <p:nvPr/>
        </p:nvPicPr>
        <p:blipFill>
          <a:blip r:embed="rId5"/>
          <a:srcRect/>
          <a:stretch>
            <a:fillRect/>
          </a:stretch>
        </p:blipFill>
        <p:spPr bwMode="auto">
          <a:xfrm>
            <a:off x="1937447" y="2724193"/>
            <a:ext cx="1552907" cy="1443341"/>
          </a:xfrm>
          <a:prstGeom prst="rect">
            <a:avLst/>
          </a:prstGeom>
          <a:noFill/>
          <a:ln w="9525">
            <a:noFill/>
            <a:miter lim="800000"/>
            <a:headEnd/>
            <a:tailEnd/>
          </a:ln>
        </p:spPr>
      </p:pic>
      <p:pic>
        <p:nvPicPr>
          <p:cNvPr id="7" name="圖片 6">
            <a:extLst>
              <a:ext uri="{FF2B5EF4-FFF2-40B4-BE49-F238E27FC236}">
                <a16:creationId xmlns:a16="http://schemas.microsoft.com/office/drawing/2014/main" id="{D8D4B2D2-C30C-4579-AF19-A93E09459269}"/>
              </a:ext>
            </a:extLst>
          </p:cNvPr>
          <p:cNvPicPr/>
          <p:nvPr/>
        </p:nvPicPr>
        <p:blipFill>
          <a:blip r:embed="rId6"/>
          <a:stretch>
            <a:fillRect/>
          </a:stretch>
        </p:blipFill>
        <p:spPr>
          <a:xfrm>
            <a:off x="1928465" y="4384782"/>
            <a:ext cx="1618297" cy="1512109"/>
          </a:xfrm>
          <a:prstGeom prst="rect">
            <a:avLst/>
          </a:prstGeom>
        </p:spPr>
      </p:pic>
      <p:pic>
        <p:nvPicPr>
          <p:cNvPr id="8" name="圖片 7">
            <a:extLst>
              <a:ext uri="{FF2B5EF4-FFF2-40B4-BE49-F238E27FC236}">
                <a16:creationId xmlns:a16="http://schemas.microsoft.com/office/drawing/2014/main" id="{3AB42A30-8086-453C-8CEE-8C23D0DD8289}"/>
              </a:ext>
            </a:extLst>
          </p:cNvPr>
          <p:cNvPicPr/>
          <p:nvPr/>
        </p:nvPicPr>
        <p:blipFill>
          <a:blip r:embed="rId7" cstate="print"/>
          <a:stretch>
            <a:fillRect/>
          </a:stretch>
        </p:blipFill>
        <p:spPr>
          <a:xfrm>
            <a:off x="257643" y="5370191"/>
            <a:ext cx="1492451" cy="1512109"/>
          </a:xfrm>
          <a:prstGeom prst="rect">
            <a:avLst/>
          </a:prstGeom>
        </p:spPr>
      </p:pic>
      <p:pic>
        <p:nvPicPr>
          <p:cNvPr id="20" name="圖片 19">
            <a:extLst>
              <a:ext uri="{FF2B5EF4-FFF2-40B4-BE49-F238E27FC236}">
                <a16:creationId xmlns:a16="http://schemas.microsoft.com/office/drawing/2014/main" id="{72530C64-39DE-40AC-82CF-5E62EC25D5D5}"/>
              </a:ext>
            </a:extLst>
          </p:cNvPr>
          <p:cNvPicPr/>
          <p:nvPr/>
        </p:nvPicPr>
        <p:blipFill>
          <a:blip r:embed="rId8"/>
          <a:stretch>
            <a:fillRect/>
          </a:stretch>
        </p:blipFill>
        <p:spPr>
          <a:xfrm>
            <a:off x="260956" y="2050821"/>
            <a:ext cx="1463816" cy="1337061"/>
          </a:xfrm>
          <a:prstGeom prst="rect">
            <a:avLst/>
          </a:prstGeom>
        </p:spPr>
      </p:pic>
      <p:pic>
        <p:nvPicPr>
          <p:cNvPr id="9" name="圖片 8">
            <a:extLst>
              <a:ext uri="{FF2B5EF4-FFF2-40B4-BE49-F238E27FC236}">
                <a16:creationId xmlns:a16="http://schemas.microsoft.com/office/drawing/2014/main" id="{224F91FB-748D-C448-5DC1-E7CA57CEBEDF}"/>
              </a:ext>
            </a:extLst>
          </p:cNvPr>
          <p:cNvPicPr>
            <a:picLocks/>
          </p:cNvPicPr>
          <p:nvPr/>
        </p:nvPicPr>
        <p:blipFill>
          <a:blip r:embed="rId9">
            <a:extLst>
              <a:ext uri="{FF2B5EF4-FFF2-40B4-BE49-F238E27FC236}">
                <a16:creationI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el="http://schemas.microsoft.com/office/2019/extlst"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rto="http://schemas.microsoft.com/office/word/2006/arto" xmlns:a16="http://schemas.microsoft.com/office/drawing/2014/main"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id="{5FBD061A-DFFE-4A2B-8EA8-45E71932C971}"/>
              </a:ext>
            </a:extLst>
          </a:blip>
          <a:srcRect t="5128" b="15385"/>
          <a:stretch>
            <a:fillRect/>
          </a:stretch>
        </p:blipFill>
        <p:spPr>
          <a:xfrm>
            <a:off x="8670224" y="4031052"/>
            <a:ext cx="1277903" cy="1080974"/>
          </a:xfrm>
          <a:prstGeom prst="rect">
            <a:avLst/>
          </a:prstGeom>
        </p:spPr>
      </p:pic>
      <p:pic>
        <p:nvPicPr>
          <p:cNvPr id="10" name="圖片 9">
            <a:extLst>
              <a:ext uri="{FF2B5EF4-FFF2-40B4-BE49-F238E27FC236}">
                <a16:creationId xmlns:a16="http://schemas.microsoft.com/office/drawing/2014/main" id="{0AB91EE7-BB9C-46C8-9236-5C9B2004346E}"/>
              </a:ext>
            </a:extLst>
          </p:cNvPr>
          <p:cNvPicPr>
            <a:picLocks noChangeAspect="1"/>
          </p:cNvPicPr>
          <p:nvPr/>
        </p:nvPicPr>
        <p:blipFill>
          <a:blip r:embed="rId10"/>
          <a:stretch>
            <a:fillRect/>
          </a:stretch>
        </p:blipFill>
        <p:spPr>
          <a:xfrm>
            <a:off x="8670224" y="2746459"/>
            <a:ext cx="1277903" cy="1137694"/>
          </a:xfrm>
          <a:prstGeom prst="rect">
            <a:avLst/>
          </a:prstGeom>
        </p:spPr>
      </p:pic>
      <p:pic>
        <p:nvPicPr>
          <p:cNvPr id="11" name="圖片 10">
            <a:extLst>
              <a:ext uri="{FF2B5EF4-FFF2-40B4-BE49-F238E27FC236}">
                <a16:creationId xmlns:a16="http://schemas.microsoft.com/office/drawing/2014/main" id="{FA556BBC-4ACA-432A-9080-31BF6D198C52}"/>
              </a:ext>
            </a:extLst>
          </p:cNvPr>
          <p:cNvPicPr/>
          <p:nvPr/>
        </p:nvPicPr>
        <p:blipFill>
          <a:blip r:embed="rId11" cstate="print"/>
          <a:stretch>
            <a:fillRect/>
          </a:stretch>
        </p:blipFill>
        <p:spPr>
          <a:xfrm>
            <a:off x="11587429" y="5296928"/>
            <a:ext cx="1232889" cy="1233705"/>
          </a:xfrm>
          <a:prstGeom prst="rect">
            <a:avLst/>
          </a:prstGeom>
        </p:spPr>
      </p:pic>
      <p:pic>
        <p:nvPicPr>
          <p:cNvPr id="18" name="圖片 17">
            <a:extLst>
              <a:ext uri="{FF2B5EF4-FFF2-40B4-BE49-F238E27FC236}">
                <a16:creationId xmlns:a16="http://schemas.microsoft.com/office/drawing/2014/main" id="{F37CE721-9652-428B-B8AE-5E548C355639}"/>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260956" y="3559406"/>
            <a:ext cx="1492451" cy="1581431"/>
          </a:xfrm>
          <a:prstGeom prst="rect">
            <a:avLst/>
          </a:prstGeom>
        </p:spPr>
      </p:pic>
      <p:pic>
        <p:nvPicPr>
          <p:cNvPr id="19" name="圖片 18">
            <a:extLst>
              <a:ext uri="{FF2B5EF4-FFF2-40B4-BE49-F238E27FC236}">
                <a16:creationId xmlns:a16="http://schemas.microsoft.com/office/drawing/2014/main" id="{C785D4F6-4487-463C-A2C1-6319EFEC59BC}"/>
              </a:ext>
            </a:extLst>
          </p:cNvPr>
          <p:cNvPicPr/>
          <p:nvPr/>
        </p:nvPicPr>
        <p:blipFill>
          <a:blip r:embed="rId13"/>
          <a:stretch>
            <a:fillRect/>
          </a:stretch>
        </p:blipFill>
        <p:spPr>
          <a:xfrm>
            <a:off x="8670200" y="5308819"/>
            <a:ext cx="1232889" cy="1233705"/>
          </a:xfrm>
          <a:prstGeom prst="rect">
            <a:avLst/>
          </a:prstGeom>
        </p:spPr>
      </p:pic>
      <p:pic>
        <p:nvPicPr>
          <p:cNvPr id="22" name="圖片 21">
            <a:extLst>
              <a:ext uri="{FF2B5EF4-FFF2-40B4-BE49-F238E27FC236}">
                <a16:creationId xmlns:a16="http://schemas.microsoft.com/office/drawing/2014/main" id="{D06A2B49-9DFD-4D19-A343-D006B5A544C1}"/>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10155134" y="4045006"/>
            <a:ext cx="1232889" cy="1053066"/>
          </a:xfrm>
          <a:prstGeom prst="rect">
            <a:avLst/>
          </a:prstGeom>
        </p:spPr>
      </p:pic>
      <p:pic>
        <p:nvPicPr>
          <p:cNvPr id="24" name="圖片 23">
            <a:extLst>
              <a:ext uri="{FF2B5EF4-FFF2-40B4-BE49-F238E27FC236}">
                <a16:creationId xmlns:a16="http://schemas.microsoft.com/office/drawing/2014/main" id="{98B4F9F2-B042-40D9-901E-4A07F2067A78}"/>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11587428" y="4010345"/>
            <a:ext cx="1232889" cy="1053066"/>
          </a:xfrm>
          <a:prstGeom prst="rect">
            <a:avLst/>
          </a:prstGeom>
        </p:spPr>
      </p:pic>
      <p:pic>
        <p:nvPicPr>
          <p:cNvPr id="25" name="圖片 24" descr="A picture containing clock, sitting, black, standing&#10;&#10;Description automatically generated">
            <a:extLst>
              <a:ext uri="{FF2B5EF4-FFF2-40B4-BE49-F238E27FC236}">
                <a16:creationId xmlns:a16="http://schemas.microsoft.com/office/drawing/2014/main" id="{EBC26131-57A6-45D9-A094-DC2CDBE7C15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488546" y="1407845"/>
            <a:ext cx="1277903" cy="1083743"/>
          </a:xfrm>
          <a:prstGeom prst="rect">
            <a:avLst/>
          </a:prstGeom>
        </p:spPr>
      </p:pic>
      <p:pic>
        <p:nvPicPr>
          <p:cNvPr id="26" name="圖片 25">
            <a:extLst>
              <a:ext uri="{FF2B5EF4-FFF2-40B4-BE49-F238E27FC236}">
                <a16:creationId xmlns:a16="http://schemas.microsoft.com/office/drawing/2014/main" id="{C1A6D579-DEDC-F56C-0C7A-8643B6C283E5}"/>
              </a:ext>
            </a:extLst>
          </p:cNvPr>
          <p:cNvPicPr>
            <a:picLocks/>
          </p:cNvPicPr>
          <p:nvPr/>
        </p:nvPicPr>
        <p:blipFill>
          <a:blip r:embed="rId17">
            <a:extLst>
              <a:ext uri="{FF2B5EF4-FFF2-40B4-BE49-F238E27FC236}">
                <a16:creationI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el="http://schemas.microsoft.com/office/2019/extlst"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rto="http://schemas.microsoft.com/office/word/2006/arto" xmlns:a16="http://schemas.microsoft.com/office/drawing/2014/main"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id="{BD048EE7-2940-40FA-A6A7-4154853E34DD}"/>
              </a:ext>
            </a:extLst>
          </a:blip>
          <a:srcRect l="17788" t="18465" r="10658" b="16137"/>
          <a:stretch>
            <a:fillRect/>
          </a:stretch>
        </p:blipFill>
        <p:spPr>
          <a:xfrm>
            <a:off x="10147534" y="5285038"/>
            <a:ext cx="1232888" cy="1257486"/>
          </a:xfrm>
          <a:prstGeom prst="rect">
            <a:avLst/>
          </a:prstGeom>
        </p:spPr>
      </p:pic>
      <p:pic>
        <p:nvPicPr>
          <p:cNvPr id="27" name="圖片 26">
            <a:extLst>
              <a:ext uri="{FF2B5EF4-FFF2-40B4-BE49-F238E27FC236}">
                <a16:creationId xmlns:a16="http://schemas.microsoft.com/office/drawing/2014/main" id="{46FE3724-6073-4101-9C17-E8A2D84DBF24}"/>
              </a:ext>
            </a:extLst>
          </p:cNvPr>
          <p:cNvPicPr/>
          <p:nvPr/>
        </p:nvPicPr>
        <p:blipFill>
          <a:blip r:embed="rId18" cstate="print"/>
          <a:srcRect/>
          <a:stretch>
            <a:fillRect/>
          </a:stretch>
        </p:blipFill>
        <p:spPr bwMode="auto">
          <a:xfrm>
            <a:off x="10117673" y="2740012"/>
            <a:ext cx="1232888" cy="1144141"/>
          </a:xfrm>
          <a:prstGeom prst="rect">
            <a:avLst/>
          </a:prstGeom>
          <a:noFill/>
          <a:ln w="1">
            <a:noFill/>
            <a:miter lim="800000"/>
            <a:headEnd/>
            <a:tailEnd type="none" w="med" len="med"/>
          </a:ln>
          <a:effectLst/>
        </p:spPr>
      </p:pic>
      <p:pic>
        <p:nvPicPr>
          <p:cNvPr id="28" name="圖片 27">
            <a:extLst>
              <a:ext uri="{FF2B5EF4-FFF2-40B4-BE49-F238E27FC236}">
                <a16:creationId xmlns:a16="http://schemas.microsoft.com/office/drawing/2014/main" id="{E9D934BD-0410-F79F-0A4D-6744E91B3F4C}"/>
              </a:ext>
            </a:extLst>
          </p:cNvPr>
          <p:cNvPicPr>
            <a:picLocks noChangeAspect="1"/>
          </p:cNvPicPr>
          <p:nvPr/>
        </p:nvPicPr>
        <p:blipFill>
          <a:blip r:embed="rId19" cstate="print"/>
          <a:srcRect/>
          <a:stretch>
            <a:fillRect/>
          </a:stretch>
        </p:blipFill>
        <p:spPr bwMode="auto">
          <a:xfrm>
            <a:off x="11557567" y="2740012"/>
            <a:ext cx="1208882" cy="1137693"/>
          </a:xfrm>
          <a:prstGeom prst="rect">
            <a:avLst/>
          </a:prstGeom>
          <a:solidFill>
            <a:srgbClr val="FFFFFF">
              <a:shade val="85000"/>
            </a:srgbClr>
          </a:solidFill>
          <a:ln w="88900" cap="sq">
            <a:solidFill>
              <a:srgbClr val="FFFFFF"/>
            </a:solidFill>
            <a:miter lim="800000"/>
          </a:ln>
          <a:effectLst/>
        </p:spPr>
      </p:pic>
      <p:pic>
        <p:nvPicPr>
          <p:cNvPr id="12" name="图片 20">
            <a:extLst>
              <a:ext uri="{FF2B5EF4-FFF2-40B4-BE49-F238E27FC236}">
                <a16:creationId xmlns:a16="http://schemas.microsoft.com/office/drawing/2014/main" id="{E9A550FD-DC9A-BB84-7C36-7BA35E96A603}"/>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3753747" y="1407845"/>
            <a:ext cx="4709446" cy="5307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矩形: 圓角 14">
            <a:extLst>
              <a:ext uri="{FF2B5EF4-FFF2-40B4-BE49-F238E27FC236}">
                <a16:creationId xmlns:a16="http://schemas.microsoft.com/office/drawing/2014/main" id="{3A868552-671F-7DBF-2ECB-E3E074B94053}"/>
              </a:ext>
            </a:extLst>
          </p:cNvPr>
          <p:cNvSpPr/>
          <p:nvPr/>
        </p:nvSpPr>
        <p:spPr>
          <a:xfrm>
            <a:off x="1059394" y="1338934"/>
            <a:ext cx="1738141" cy="57915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tLang="zh-TW" sz="2400" b="1" dirty="0">
              <a:solidFill>
                <a:srgbClr val="002060"/>
              </a:solidFill>
              <a:cs typeface="+mn-ea"/>
              <a:sym typeface="+mn-lt"/>
            </a:endParaRPr>
          </a:p>
          <a:p>
            <a:pPr algn="ctr"/>
            <a:r>
              <a:rPr lang="en-US" altLang="zh-TW" sz="2400" b="1" dirty="0">
                <a:solidFill>
                  <a:srgbClr val="002060"/>
                </a:solidFill>
                <a:cs typeface="+mn-ea"/>
                <a:sym typeface="+mn-lt"/>
              </a:rPr>
              <a:t>Safety</a:t>
            </a:r>
            <a:endParaRPr lang="id-ID" altLang="zh-TW" sz="2400" b="1" dirty="0">
              <a:solidFill>
                <a:srgbClr val="002060"/>
              </a:solidFill>
              <a:cs typeface="+mn-ea"/>
              <a:sym typeface="+mn-lt"/>
            </a:endParaRPr>
          </a:p>
          <a:p>
            <a:pPr algn="ctr"/>
            <a:endParaRPr lang="zh-TW" altLang="en-US" sz="2000" dirty="0"/>
          </a:p>
        </p:txBody>
      </p:sp>
      <p:sp>
        <p:nvSpPr>
          <p:cNvPr id="16" name="矩形: 圓角 15">
            <a:extLst>
              <a:ext uri="{FF2B5EF4-FFF2-40B4-BE49-F238E27FC236}">
                <a16:creationId xmlns:a16="http://schemas.microsoft.com/office/drawing/2014/main" id="{BA5BCCE3-AD6C-1CF8-0EE3-AC587E7DACD6}"/>
              </a:ext>
            </a:extLst>
          </p:cNvPr>
          <p:cNvSpPr/>
          <p:nvPr/>
        </p:nvSpPr>
        <p:spPr>
          <a:xfrm>
            <a:off x="8995976" y="1454967"/>
            <a:ext cx="1919674" cy="59585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sz="2400" b="1" dirty="0">
                <a:solidFill>
                  <a:srgbClr val="002060"/>
                </a:solidFill>
                <a:cs typeface="+mn-ea"/>
                <a:sym typeface="+mn-lt"/>
              </a:rPr>
              <a:t>Tools</a:t>
            </a:r>
            <a:endParaRPr lang="zh-TW" altLang="en-US" sz="2000" dirty="0"/>
          </a:p>
        </p:txBody>
      </p:sp>
    </p:spTree>
    <p:extLst>
      <p:ext uri="{BB962C8B-B14F-4D97-AF65-F5344CB8AC3E}">
        <p14:creationId xmlns:p14="http://schemas.microsoft.com/office/powerpoint/2010/main" val="707050956"/>
      </p:ext>
    </p:extLst>
  </p:cSld>
  <p:clrMapOvr>
    <a:masterClrMapping/>
  </p:clrMapOvr>
  <mc:AlternateContent xmlns:mc="http://schemas.openxmlformats.org/markup-compatibility/2006" xmlns:p14="http://schemas.microsoft.com/office/powerpoint/2010/main">
    <mc:Choice Requires="p14">
      <p:transition spd="slow" p14:dur="800" advTm="4000">
        <p:circle/>
      </p:transition>
    </mc:Choice>
    <mc:Fallback xmlns="">
      <p:transition spd="slow" advTm="400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337DFB-45E4-2F87-F4F9-2710EBE6D40F}"/>
              </a:ext>
            </a:extLst>
          </p:cNvPr>
          <p:cNvSpPr txBox="1">
            <a:spLocks/>
          </p:cNvSpPr>
          <p:nvPr/>
        </p:nvSpPr>
        <p:spPr>
          <a:xfrm>
            <a:off x="2155129" y="347359"/>
            <a:ext cx="7578695" cy="6680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4800" b="1" dirty="0">
                <a:solidFill>
                  <a:srgbClr val="D4E7EE"/>
                </a:solidFill>
                <a:cs typeface="+mn-ea"/>
                <a:sym typeface="+mn-lt"/>
              </a:rPr>
              <a:t>Machine</a:t>
            </a:r>
            <a:endParaRPr lang="id-ID" altLang="zh-TW" sz="4800" b="1" dirty="0">
              <a:solidFill>
                <a:srgbClr val="D4E7EE"/>
              </a:solidFill>
              <a:cs typeface="+mn-ea"/>
              <a:sym typeface="+mn-lt"/>
            </a:endParaRPr>
          </a:p>
        </p:txBody>
      </p:sp>
      <p:pic>
        <p:nvPicPr>
          <p:cNvPr id="3" name="Picture 2" descr="Gallery | Micron Technologies, Inc">
            <a:extLst>
              <a:ext uri="{FF2B5EF4-FFF2-40B4-BE49-F238E27FC236}">
                <a16:creationId xmlns:a16="http://schemas.microsoft.com/office/drawing/2014/main" id="{9EB6EF4F-ACBD-225F-FFD8-081CB09E78C1}"/>
              </a:ext>
            </a:extLst>
          </p:cNvPr>
          <p:cNvPicPr>
            <a:picLocks noChangeAspect="1" noChangeArrowheads="1"/>
          </p:cNvPicPr>
          <p:nvPr/>
        </p:nvPicPr>
        <p:blipFill>
          <a:blip r:embed="rId3" cstate="print">
            <a:alphaModFix/>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352893" y="353525"/>
            <a:ext cx="2077513" cy="565495"/>
          </a:xfrm>
          <a:prstGeom prst="rect">
            <a:avLst/>
          </a:prstGeom>
          <a:noFill/>
          <a:extLst>
            <a:ext uri="{909E8E84-426E-40DD-AFC4-6F175D3DCCD1}">
              <a14:hiddenFill xmlns:a14="http://schemas.microsoft.com/office/drawing/2010/main">
                <a:solidFill>
                  <a:srgbClr val="FFFFFF"/>
                </a:solidFill>
              </a14:hiddenFill>
            </a:ext>
          </a:extLst>
        </p:spPr>
      </p:pic>
      <p:pic>
        <p:nvPicPr>
          <p:cNvPr id="4" name="內容版面配置區 6" descr="一張含有 輪胎, 輪, 汽車零件, 文字 的圖片&#10;&#10;自動產生的描述">
            <a:extLst>
              <a:ext uri="{FF2B5EF4-FFF2-40B4-BE49-F238E27FC236}">
                <a16:creationId xmlns:a16="http://schemas.microsoft.com/office/drawing/2014/main" id="{F7255370-D849-817F-32F9-8ACB8FD260E4}"/>
              </a:ext>
            </a:extLst>
          </p:cNvPr>
          <p:cNvPicPr>
            <a:picLocks noChangeAspect="1"/>
          </p:cNvPicPr>
          <p:nvPr/>
        </p:nvPicPr>
        <p:blipFill rotWithShape="1">
          <a:blip r:embed="rId5"/>
          <a:srcRect l="3181" t="29900" r="52072" b="26236"/>
          <a:stretch/>
        </p:blipFill>
        <p:spPr>
          <a:xfrm>
            <a:off x="885825" y="2226239"/>
            <a:ext cx="5133975" cy="4104692"/>
          </a:xfrm>
          <a:prstGeom prst="rect">
            <a:avLst/>
          </a:prstGeom>
          <a:ln>
            <a:noFill/>
          </a:ln>
          <a:effectLst>
            <a:softEdge rad="112500"/>
          </a:effectLst>
        </p:spPr>
      </p:pic>
      <p:sp>
        <p:nvSpPr>
          <p:cNvPr id="11" name="文字方塊 10">
            <a:extLst>
              <a:ext uri="{FF2B5EF4-FFF2-40B4-BE49-F238E27FC236}">
                <a16:creationId xmlns:a16="http://schemas.microsoft.com/office/drawing/2014/main" id="{1741CA76-5E27-25CB-20EF-B85C8E8DC355}"/>
              </a:ext>
            </a:extLst>
          </p:cNvPr>
          <p:cNvSpPr txBox="1"/>
          <p:nvPr/>
        </p:nvSpPr>
        <p:spPr>
          <a:xfrm>
            <a:off x="352893" y="1333896"/>
            <a:ext cx="6438506" cy="707886"/>
          </a:xfrm>
          <a:prstGeom prst="rect">
            <a:avLst/>
          </a:prstGeom>
          <a:noFill/>
        </p:spPr>
        <p:txBody>
          <a:bodyPr wrap="square">
            <a:spAutoFit/>
          </a:bodyPr>
          <a:lstStyle/>
          <a:p>
            <a:pPr marL="301238" indent="-301238">
              <a:buClr>
                <a:srgbClr val="0070C0"/>
              </a:buClr>
              <a:buSzPct val="70000"/>
              <a:buFont typeface="Wingdings" panose="05000000000000000000" pitchFamily="2" charset="2"/>
              <a:buChar char="p"/>
            </a:pPr>
            <a:r>
              <a:rPr lang="en-US" altLang="zh-TW" sz="2000" dirty="0">
                <a:latin typeface="Times New Roman" panose="02020603050405020304" pitchFamily="18" charset="0"/>
                <a:cs typeface="Times New Roman" panose="02020603050405020304" pitchFamily="18" charset="0"/>
              </a:rPr>
              <a:t>Participate in the PM process with Dry Etch equipment departments’ colleagues in the Fab </a:t>
            </a:r>
          </a:p>
        </p:txBody>
      </p:sp>
      <p:pic>
        <p:nvPicPr>
          <p:cNvPr id="8" name="圖片 7">
            <a:extLst>
              <a:ext uri="{FF2B5EF4-FFF2-40B4-BE49-F238E27FC236}">
                <a16:creationId xmlns:a16="http://schemas.microsoft.com/office/drawing/2014/main" id="{EB5EF838-2F39-A2CA-EF62-9F3DF20487B0}"/>
              </a:ext>
            </a:extLst>
          </p:cNvPr>
          <p:cNvPicPr>
            <a:picLocks noChangeAspect="1"/>
          </p:cNvPicPr>
          <p:nvPr/>
        </p:nvPicPr>
        <p:blipFill>
          <a:blip r:embed="rId6"/>
          <a:stretch>
            <a:fillRect/>
          </a:stretch>
        </p:blipFill>
        <p:spPr>
          <a:xfrm>
            <a:off x="6426199" y="2216714"/>
            <a:ext cx="5586483" cy="4104692"/>
          </a:xfrm>
          <a:prstGeom prst="rect">
            <a:avLst/>
          </a:prstGeom>
          <a:ln>
            <a:noFill/>
          </a:ln>
          <a:effectLst>
            <a:softEdge rad="112500"/>
          </a:effectLst>
        </p:spPr>
      </p:pic>
    </p:spTree>
    <p:extLst>
      <p:ext uri="{BB962C8B-B14F-4D97-AF65-F5344CB8AC3E}">
        <p14:creationId xmlns:p14="http://schemas.microsoft.com/office/powerpoint/2010/main" val="1649065739"/>
      </p:ext>
    </p:extLst>
  </p:cSld>
  <p:clrMapOvr>
    <a:masterClrMapping/>
  </p:clrMapOvr>
  <mc:AlternateContent xmlns:mc="http://schemas.openxmlformats.org/markup-compatibility/2006" xmlns:p14="http://schemas.microsoft.com/office/powerpoint/2010/main">
    <mc:Choice Requires="p14">
      <p:transition spd="slow" p14:dur="800" advTm="4000">
        <p:circle/>
      </p:transition>
    </mc:Choice>
    <mc:Fallback xmlns="">
      <p:transition spd="slow" advTm="4000">
        <p:circl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寂寞"/>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vulae5q">
      <a:majorFont>
        <a:latin typeface="字魂58号-创中黑"/>
        <a:ea typeface="字魂58号-创中黑"/>
        <a:cs typeface=""/>
      </a:majorFont>
      <a:minorFont>
        <a:latin typeface="字魂58号-创中黑"/>
        <a:ea typeface="字魂58号-创中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15006</TotalTime>
  <Words>2846</Words>
  <Application>Microsoft Office PowerPoint</Application>
  <PresentationFormat>自訂</PresentationFormat>
  <Paragraphs>223</Paragraphs>
  <Slides>24</Slides>
  <Notes>23</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24</vt:i4>
      </vt:variant>
    </vt:vector>
  </HeadingPairs>
  <TitlesOfParts>
    <vt:vector size="35" baseType="lpstr">
      <vt:lpstr>Neris Thin</vt:lpstr>
      <vt:lpstr>印品黑体</vt:lpstr>
      <vt:lpstr>字魂58号-创中黑</vt:lpstr>
      <vt:lpstr>標楷體</vt:lpstr>
      <vt:lpstr>Arial</vt:lpstr>
      <vt:lpstr>Arial</vt:lpstr>
      <vt:lpstr>Segoe UI</vt:lpstr>
      <vt:lpstr>Segoe UI Semibold</vt:lpstr>
      <vt:lpstr>Times New Roman</vt:lpstr>
      <vt:lpstr>Wingdings</vt:lpstr>
      <vt:lpstr>自定义设计方案</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商务科技</dc:title>
  <dc:creator>第一PPT</dc:creator>
  <cp:keywords>www.1ppt.com</cp:keywords>
  <dc:description>www.1ppt.com</dc:description>
  <cp:lastModifiedBy>Jason Huang 黃 家澤 [ Intern ]</cp:lastModifiedBy>
  <cp:revision>126</cp:revision>
  <dcterms:created xsi:type="dcterms:W3CDTF">2017-10-18T02:54:00Z</dcterms:created>
  <dcterms:modified xsi:type="dcterms:W3CDTF">2023-08-22T06:49:47Z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C357E205454743C183935F891E6F49D5_12</vt:lpwstr>
  </property>
  <property fmtid="{D5CDD505-2E9C-101B-9397-08002B2CF9AE}" pid="3" name="KSOProductBuildVer">
    <vt:lpwstr>2052-11.1.0.14309</vt:lpwstr>
  </property>
  <property fmtid="{D5CDD505-2E9C-101B-9397-08002B2CF9AE}" pid="4" name="ClassificationContentMarkingFooterLocations">
    <vt:lpwstr>第一PPT，www.1ppt.com:13\自定义设计方案:5</vt:lpwstr>
  </property>
  <property fmtid="{D5CDD505-2E9C-101B-9397-08002B2CF9AE}" pid="5" name="ClassificationContentMarkingFooterText">
    <vt:lpwstr>Micron Confidential</vt:lpwstr>
  </property>
  <property fmtid="{D5CDD505-2E9C-101B-9397-08002B2CF9AE}" pid="6" name="ClassificationContentMarkingHeaderLocations">
    <vt:lpwstr>第一PPT，www.1ppt.com:12\自定义设计方案:4</vt:lpwstr>
  </property>
  <property fmtid="{D5CDD505-2E9C-101B-9397-08002B2CF9AE}" pid="7" name="ClassificationContentMarkingHeaderText">
    <vt:lpwstr>Micron Confidential</vt:lpwstr>
  </property>
  <property fmtid="{D5CDD505-2E9C-101B-9397-08002B2CF9AE}" pid="8" name="MSIP_Label_6fdea275-d6f3-438f-b8d8-013cab2023d3_Enabled">
    <vt:lpwstr>true</vt:lpwstr>
  </property>
  <property fmtid="{D5CDD505-2E9C-101B-9397-08002B2CF9AE}" pid="9" name="MSIP_Label_6fdea275-d6f3-438f-b8d8-013cab2023d3_SetDate">
    <vt:lpwstr>2023-08-03T03:31:25Z</vt:lpwstr>
  </property>
  <property fmtid="{D5CDD505-2E9C-101B-9397-08002B2CF9AE}" pid="10" name="MSIP_Label_6fdea275-d6f3-438f-b8d8-013cab2023d3_Method">
    <vt:lpwstr>Privileged</vt:lpwstr>
  </property>
  <property fmtid="{D5CDD505-2E9C-101B-9397-08002B2CF9AE}" pid="11" name="MSIP_Label_6fdea275-d6f3-438f-b8d8-013cab2023d3_Name">
    <vt:lpwstr>Public</vt:lpwstr>
  </property>
  <property fmtid="{D5CDD505-2E9C-101B-9397-08002B2CF9AE}" pid="12" name="MSIP_Label_6fdea275-d6f3-438f-b8d8-013cab2023d3_SiteId">
    <vt:lpwstr>f38a5ecd-2813-4862-b11b-ac1d563c806f</vt:lpwstr>
  </property>
  <property fmtid="{D5CDD505-2E9C-101B-9397-08002B2CF9AE}" pid="13" name="MSIP_Label_6fdea275-d6f3-438f-b8d8-013cab2023d3_ActionId">
    <vt:lpwstr>1f3c3b8c-7fa7-4113-9c57-4c27f2643cd4</vt:lpwstr>
  </property>
  <property fmtid="{D5CDD505-2E9C-101B-9397-08002B2CF9AE}" pid="14" name="MSIP_Label_6fdea275-d6f3-438f-b8d8-013cab2023d3_ContentBits">
    <vt:lpwstr>0</vt:lpwstr>
  </property>
</Properties>
</file>